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5"/>
  </p:notesMasterIdLst>
  <p:handoutMasterIdLst>
    <p:handoutMasterId r:id="rId96"/>
  </p:handoutMasterIdLst>
  <p:sldIdLst>
    <p:sldId id="331" r:id="rId2"/>
    <p:sldId id="635" r:id="rId3"/>
    <p:sldId id="403" r:id="rId4"/>
    <p:sldId id="1236" r:id="rId5"/>
    <p:sldId id="388" r:id="rId6"/>
    <p:sldId id="510" r:id="rId7"/>
    <p:sldId id="511" r:id="rId8"/>
    <p:sldId id="512" r:id="rId9"/>
    <p:sldId id="410" r:id="rId10"/>
    <p:sldId id="428" r:id="rId11"/>
    <p:sldId id="429" r:id="rId12"/>
    <p:sldId id="556" r:id="rId13"/>
    <p:sldId id="430" r:id="rId14"/>
    <p:sldId id="332" r:id="rId15"/>
    <p:sldId id="1231" r:id="rId16"/>
    <p:sldId id="524" r:id="rId17"/>
    <p:sldId id="525" r:id="rId18"/>
    <p:sldId id="526" r:id="rId19"/>
    <p:sldId id="527" r:id="rId20"/>
    <p:sldId id="528" r:id="rId21"/>
    <p:sldId id="529" r:id="rId22"/>
    <p:sldId id="1232" r:id="rId23"/>
    <p:sldId id="530" r:id="rId24"/>
    <p:sldId id="1233" r:id="rId25"/>
    <p:sldId id="520" r:id="rId26"/>
    <p:sldId id="636" r:id="rId27"/>
    <p:sldId id="538" r:id="rId28"/>
    <p:sldId id="278" r:id="rId29"/>
    <p:sldId id="316" r:id="rId30"/>
    <p:sldId id="324" r:id="rId31"/>
    <p:sldId id="325" r:id="rId32"/>
    <p:sldId id="326" r:id="rId33"/>
    <p:sldId id="327" r:id="rId34"/>
    <p:sldId id="272" r:id="rId35"/>
    <p:sldId id="539" r:id="rId36"/>
    <p:sldId id="540" r:id="rId37"/>
    <p:sldId id="542" r:id="rId38"/>
    <p:sldId id="543" r:id="rId39"/>
    <p:sldId id="372" r:id="rId40"/>
    <p:sldId id="460" r:id="rId41"/>
    <p:sldId id="461" r:id="rId42"/>
    <p:sldId id="462" r:id="rId43"/>
    <p:sldId id="320" r:id="rId44"/>
    <p:sldId id="463" r:id="rId45"/>
    <p:sldId id="466" r:id="rId46"/>
    <p:sldId id="380" r:id="rId47"/>
    <p:sldId id="548" r:id="rId48"/>
    <p:sldId id="550" r:id="rId49"/>
    <p:sldId id="551" r:id="rId50"/>
    <p:sldId id="552" r:id="rId51"/>
    <p:sldId id="553" r:id="rId52"/>
    <p:sldId id="382" r:id="rId53"/>
    <p:sldId id="467" r:id="rId54"/>
    <p:sldId id="545" r:id="rId55"/>
    <p:sldId id="546" r:id="rId56"/>
    <p:sldId id="547" r:id="rId57"/>
    <p:sldId id="544" r:id="rId58"/>
    <p:sldId id="1234" r:id="rId59"/>
    <p:sldId id="468" r:id="rId60"/>
    <p:sldId id="279" r:id="rId61"/>
    <p:sldId id="459" r:id="rId62"/>
    <p:sldId id="362" r:id="rId63"/>
    <p:sldId id="363" r:id="rId64"/>
    <p:sldId id="364" r:id="rId65"/>
    <p:sldId id="365" r:id="rId66"/>
    <p:sldId id="366" r:id="rId67"/>
    <p:sldId id="369" r:id="rId68"/>
    <p:sldId id="368" r:id="rId69"/>
    <p:sldId id="370" r:id="rId70"/>
    <p:sldId id="371" r:id="rId71"/>
    <p:sldId id="1235" r:id="rId72"/>
    <p:sldId id="373" r:id="rId73"/>
    <p:sldId id="374" r:id="rId74"/>
    <p:sldId id="261" r:id="rId75"/>
    <p:sldId id="637" r:id="rId76"/>
    <p:sldId id="263" r:id="rId77"/>
    <p:sldId id="256" r:id="rId78"/>
    <p:sldId id="257" r:id="rId79"/>
    <p:sldId id="264" r:id="rId80"/>
    <p:sldId id="258" r:id="rId81"/>
    <p:sldId id="265" r:id="rId82"/>
    <p:sldId id="266" r:id="rId83"/>
    <p:sldId id="638" r:id="rId84"/>
    <p:sldId id="259" r:id="rId85"/>
    <p:sldId id="268" r:id="rId86"/>
    <p:sldId id="269" r:id="rId87"/>
    <p:sldId id="634" r:id="rId88"/>
    <p:sldId id="458" r:id="rId89"/>
    <p:sldId id="479" r:id="rId90"/>
    <p:sldId id="416" r:id="rId91"/>
    <p:sldId id="417" r:id="rId92"/>
    <p:sldId id="554" r:id="rId93"/>
    <p:sldId id="555"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grawalJnu" initials="A" lastIdx="1" clrIdx="0">
    <p:extLst>
      <p:ext uri="{19B8F6BF-5375-455C-9EA6-DF929625EA0E}">
        <p15:presenceInfo xmlns:p15="http://schemas.microsoft.com/office/powerpoint/2012/main" userId="AgrawalJn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D200"/>
    <a:srgbClr val="FFB5B5"/>
    <a:srgbClr val="FEBE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1" d="100"/>
          <a:sy n="91" d="100"/>
        </p:scale>
        <p:origin x="1195" y="7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5" Type="http://schemas.openxmlformats.org/officeDocument/2006/relationships/image" Target="../media/image14.wmf"/><Relationship Id="rId4"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image" Target="../media/image5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ACCD06-253D-4B2D-8967-9802DEF1CE77}" type="datetime1">
              <a:rPr lang="en-US" smtClean="0"/>
              <a:t>4/30/2022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245A85-377E-45AA-A812-81A3F794B24E}" type="slidenum">
              <a:rPr lang="en-US" smtClean="0"/>
              <a:t>‹#›</a:t>
            </a:fld>
            <a:endParaRPr lang="en-US"/>
          </a:p>
        </p:txBody>
      </p:sp>
    </p:spTree>
    <p:extLst>
      <p:ext uri="{BB962C8B-B14F-4D97-AF65-F5344CB8AC3E}">
        <p14:creationId xmlns:p14="http://schemas.microsoft.com/office/powerpoint/2010/main" val="149589088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F4CACE-9E1D-465D-B3C0-4D4A190CC72A}" type="datetime1">
              <a:rPr lang="en-US" smtClean="0"/>
              <a:t>4/29/2022</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52AF06-939E-4AB9-9EE1-AC8CF9D40257}" type="slidenum">
              <a:rPr lang="en-US" smtClean="0"/>
              <a:t>‹#›</a:t>
            </a:fld>
            <a:endParaRPr lang="en-US" dirty="0"/>
          </a:p>
        </p:txBody>
      </p:sp>
    </p:spTree>
    <p:extLst>
      <p:ext uri="{BB962C8B-B14F-4D97-AF65-F5344CB8AC3E}">
        <p14:creationId xmlns:p14="http://schemas.microsoft.com/office/powerpoint/2010/main" val="874817434"/>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E597CE2C-8DDD-48BA-9318-415686F387C6}" type="datetime1">
              <a:rPr lang="en-US" smtClean="0"/>
              <a:t>4/29/2022</a:t>
            </a:fld>
            <a:endParaRPr lang="en-US" dirty="0"/>
          </a:p>
        </p:txBody>
      </p:sp>
      <p:sp>
        <p:nvSpPr>
          <p:cNvPr id="5" name="Slide Number Placeholder 4"/>
          <p:cNvSpPr>
            <a:spLocks noGrp="1"/>
          </p:cNvSpPr>
          <p:nvPr>
            <p:ph type="sldNum" sz="quarter" idx="11"/>
          </p:nvPr>
        </p:nvSpPr>
        <p:spPr/>
        <p:txBody>
          <a:bodyPr/>
          <a:lstStyle/>
          <a:p>
            <a:fld id="{1352AF06-939E-4AB9-9EE1-AC8CF9D40257}" type="slidenum">
              <a:rPr lang="en-US" smtClean="0"/>
              <a:t>1</a:t>
            </a:fld>
            <a:endParaRPr lang="en-US" dirty="0"/>
          </a:p>
        </p:txBody>
      </p:sp>
    </p:spTree>
    <p:extLst>
      <p:ext uri="{BB962C8B-B14F-4D97-AF65-F5344CB8AC3E}">
        <p14:creationId xmlns:p14="http://schemas.microsoft.com/office/powerpoint/2010/main" val="4195206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problem here?</a:t>
            </a:r>
          </a:p>
          <a:p>
            <a:r>
              <a:rPr lang="en-US" dirty="0"/>
              <a:t>But, kind of slow?</a:t>
            </a:r>
          </a:p>
        </p:txBody>
      </p:sp>
      <p:sp>
        <p:nvSpPr>
          <p:cNvPr id="4" name="Slide Number Placeholder 3"/>
          <p:cNvSpPr>
            <a:spLocks noGrp="1"/>
          </p:cNvSpPr>
          <p:nvPr>
            <p:ph type="sldNum" sz="quarter" idx="10"/>
          </p:nvPr>
        </p:nvSpPr>
        <p:spPr/>
        <p:txBody>
          <a:bodyPr/>
          <a:lstStyle/>
          <a:p>
            <a:fld id="{52B562B9-0C9B-487D-A781-7574C08D21B0}" type="slidenum">
              <a:rPr lang="en-US" smtClean="0"/>
              <a:t>70</a:t>
            </a:fld>
            <a:endParaRPr lang="en-US"/>
          </a:p>
        </p:txBody>
      </p:sp>
    </p:spTree>
    <p:extLst>
      <p:ext uri="{BB962C8B-B14F-4D97-AF65-F5344CB8AC3E}">
        <p14:creationId xmlns:p14="http://schemas.microsoft.com/office/powerpoint/2010/main" val="499550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http://cs231n.github.io/neural-networks-1/</a:t>
            </a:r>
          </a:p>
        </p:txBody>
      </p:sp>
      <p:sp>
        <p:nvSpPr>
          <p:cNvPr id="4" name="Footer Placeholder 3"/>
          <p:cNvSpPr>
            <a:spLocks noGrp="1"/>
          </p:cNvSpPr>
          <p:nvPr>
            <p:ph type="ftr" sz="quarter" idx="10"/>
          </p:nvPr>
        </p:nvSpPr>
        <p:spPr/>
        <p:txBody>
          <a:bodyPr/>
          <a:lstStyle/>
          <a:p>
            <a:r>
              <a:rPr lang="en-US"/>
              <a:t>VisGraph, HKUST</a:t>
            </a:r>
          </a:p>
        </p:txBody>
      </p:sp>
      <p:sp>
        <p:nvSpPr>
          <p:cNvPr id="5" name="Slide Number Placeholder 4"/>
          <p:cNvSpPr>
            <a:spLocks noGrp="1"/>
          </p:cNvSpPr>
          <p:nvPr>
            <p:ph type="sldNum" sz="quarter" idx="11"/>
          </p:nvPr>
        </p:nvSpPr>
        <p:spPr/>
        <p:txBody>
          <a:bodyPr/>
          <a:lstStyle/>
          <a:p>
            <a:fld id="{648F3D01-B37F-584D-9BCA-9D331F5DF9A2}" type="slidenum">
              <a:rPr lang="en-US" smtClean="0"/>
              <a:t>87</a:t>
            </a:fld>
            <a:endParaRPr lang="en-US"/>
          </a:p>
        </p:txBody>
      </p:sp>
    </p:spTree>
    <p:extLst>
      <p:ext uri="{BB962C8B-B14F-4D97-AF65-F5344CB8AC3E}">
        <p14:creationId xmlns:p14="http://schemas.microsoft.com/office/powerpoint/2010/main" val="518339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cs typeface="Arial" panose="020B0604020202020204" pitchFamily="34" charset="0"/>
            </a:endParaRPr>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a:spcBef>
                <a:spcPct val="0"/>
              </a:spcBef>
            </a:pPr>
            <a:fld id="{BFB9F614-B4D4-4C4C-B7BC-8E319B057EBD}" type="slidenum">
              <a:rPr lang="en-US" altLang="en-US"/>
              <a:pPr>
                <a:spcBef>
                  <a:spcPct val="0"/>
                </a:spcBef>
              </a:pPr>
              <a:t>30</a:t>
            </a:fld>
            <a:endParaRPr lang="en-US" altLang="en-US"/>
          </a:p>
        </p:txBody>
      </p:sp>
      <p:sp>
        <p:nvSpPr>
          <p:cNvPr id="2" name="Date Placeholder 1"/>
          <p:cNvSpPr>
            <a:spLocks noGrp="1"/>
          </p:cNvSpPr>
          <p:nvPr>
            <p:ph type="dt" idx="10"/>
          </p:nvPr>
        </p:nvSpPr>
        <p:spPr/>
        <p:txBody>
          <a:bodyPr/>
          <a:lstStyle/>
          <a:p>
            <a:fld id="{571C5613-88D9-4ED8-B3C6-876224BFFFEE}" type="datetime1">
              <a:rPr lang="en-US" smtClean="0"/>
              <a:t>4/29/2022</a:t>
            </a:fld>
            <a:endParaRPr lang="en-US" dirty="0"/>
          </a:p>
        </p:txBody>
      </p:sp>
    </p:spTree>
    <p:extLst>
      <p:ext uri="{BB962C8B-B14F-4D97-AF65-F5344CB8AC3E}">
        <p14:creationId xmlns:p14="http://schemas.microsoft.com/office/powerpoint/2010/main" val="1004271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cs typeface="Arial" panose="020B0604020202020204" pitchFamily="34" charset="0"/>
            </a:endParaRPr>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a:spcBef>
                <a:spcPct val="0"/>
              </a:spcBef>
            </a:pPr>
            <a:fld id="{7C37BD21-9376-4BC2-809D-B3B71CD86341}" type="slidenum">
              <a:rPr lang="en-US" altLang="en-US"/>
              <a:pPr>
                <a:spcBef>
                  <a:spcPct val="0"/>
                </a:spcBef>
              </a:pPr>
              <a:t>31</a:t>
            </a:fld>
            <a:endParaRPr lang="en-US" altLang="en-US"/>
          </a:p>
        </p:txBody>
      </p:sp>
      <p:sp>
        <p:nvSpPr>
          <p:cNvPr id="2" name="Date Placeholder 1"/>
          <p:cNvSpPr>
            <a:spLocks noGrp="1"/>
          </p:cNvSpPr>
          <p:nvPr>
            <p:ph type="dt" idx="10"/>
          </p:nvPr>
        </p:nvSpPr>
        <p:spPr/>
        <p:txBody>
          <a:bodyPr/>
          <a:lstStyle/>
          <a:p>
            <a:fld id="{A7D91D39-1EC8-48EC-82AF-DF6D5064FF40}" type="datetime1">
              <a:rPr lang="en-US" smtClean="0"/>
              <a:t>4/29/2022</a:t>
            </a:fld>
            <a:endParaRPr lang="en-US" dirty="0"/>
          </a:p>
        </p:txBody>
      </p:sp>
    </p:spTree>
    <p:extLst>
      <p:ext uri="{BB962C8B-B14F-4D97-AF65-F5344CB8AC3E}">
        <p14:creationId xmlns:p14="http://schemas.microsoft.com/office/powerpoint/2010/main" val="1772972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cs typeface="Arial" panose="020B0604020202020204" pitchFamily="34" charset="0"/>
            </a:endParaRPr>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a:spcBef>
                <a:spcPct val="0"/>
              </a:spcBef>
            </a:pPr>
            <a:fld id="{E658BF9D-F3AA-4CB3-8029-ED3BA14F04BD}" type="slidenum">
              <a:rPr lang="en-US" altLang="en-US"/>
              <a:pPr>
                <a:spcBef>
                  <a:spcPct val="0"/>
                </a:spcBef>
              </a:pPr>
              <a:t>32</a:t>
            </a:fld>
            <a:endParaRPr lang="en-US" altLang="en-US"/>
          </a:p>
        </p:txBody>
      </p:sp>
      <p:sp>
        <p:nvSpPr>
          <p:cNvPr id="2" name="Date Placeholder 1"/>
          <p:cNvSpPr>
            <a:spLocks noGrp="1"/>
          </p:cNvSpPr>
          <p:nvPr>
            <p:ph type="dt" idx="10"/>
          </p:nvPr>
        </p:nvSpPr>
        <p:spPr/>
        <p:txBody>
          <a:bodyPr/>
          <a:lstStyle/>
          <a:p>
            <a:fld id="{2E5C21BC-65AB-4EB6-BBDF-719ADD00ACFC}" type="datetime1">
              <a:rPr lang="en-US" smtClean="0"/>
              <a:t>4/29/2022</a:t>
            </a:fld>
            <a:endParaRPr lang="en-US" dirty="0"/>
          </a:p>
        </p:txBody>
      </p:sp>
    </p:spTree>
    <p:extLst>
      <p:ext uri="{BB962C8B-B14F-4D97-AF65-F5344CB8AC3E}">
        <p14:creationId xmlns:p14="http://schemas.microsoft.com/office/powerpoint/2010/main" val="1699262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cs typeface="Arial" panose="020B0604020202020204" pitchFamily="34" charset="0"/>
            </a:endParaRPr>
          </a:p>
        </p:txBody>
      </p:sp>
      <p:sp>
        <p:nvSpPr>
          <p:cNvPr id="57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a:spcBef>
                <a:spcPct val="0"/>
              </a:spcBef>
            </a:pPr>
            <a:fld id="{DC5041FE-CB17-4455-94FF-90BAADA94324}" type="slidenum">
              <a:rPr lang="en-US" altLang="en-US"/>
              <a:pPr>
                <a:spcBef>
                  <a:spcPct val="0"/>
                </a:spcBef>
              </a:pPr>
              <a:t>33</a:t>
            </a:fld>
            <a:endParaRPr lang="en-US" altLang="en-US"/>
          </a:p>
        </p:txBody>
      </p:sp>
      <p:sp>
        <p:nvSpPr>
          <p:cNvPr id="2" name="Date Placeholder 1"/>
          <p:cNvSpPr>
            <a:spLocks noGrp="1"/>
          </p:cNvSpPr>
          <p:nvPr>
            <p:ph type="dt" idx="10"/>
          </p:nvPr>
        </p:nvSpPr>
        <p:spPr/>
        <p:txBody>
          <a:bodyPr/>
          <a:lstStyle/>
          <a:p>
            <a:fld id="{9FB77955-2352-4A54-A53C-794D365815C7}" type="datetime1">
              <a:rPr lang="en-US" smtClean="0"/>
              <a:t>4/29/2022</a:t>
            </a:fld>
            <a:endParaRPr lang="en-US" dirty="0"/>
          </a:p>
        </p:txBody>
      </p:sp>
    </p:spTree>
    <p:extLst>
      <p:ext uri="{BB962C8B-B14F-4D97-AF65-F5344CB8AC3E}">
        <p14:creationId xmlns:p14="http://schemas.microsoft.com/office/powerpoint/2010/main" val="2793045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know </a:t>
            </a:r>
            <a:r>
              <a:rPr lang="en-US" i="1" dirty="0"/>
              <a:t>a priori </a:t>
            </a:r>
            <a:r>
              <a:rPr lang="en-US" i="0" dirty="0"/>
              <a:t>how many parameters we need?</a:t>
            </a:r>
          </a:p>
          <a:p>
            <a:endParaRPr lang="en-US" i="0" dirty="0"/>
          </a:p>
          <a:p>
            <a:r>
              <a:rPr lang="en-US" i="0" dirty="0"/>
              <a:t>Cross-validation is one way.</a:t>
            </a:r>
            <a:endParaRPr lang="en-US" dirty="0"/>
          </a:p>
        </p:txBody>
      </p:sp>
      <p:sp>
        <p:nvSpPr>
          <p:cNvPr id="4" name="Slide Number Placeholder 3"/>
          <p:cNvSpPr>
            <a:spLocks noGrp="1"/>
          </p:cNvSpPr>
          <p:nvPr>
            <p:ph type="sldNum" sz="quarter" idx="10"/>
          </p:nvPr>
        </p:nvSpPr>
        <p:spPr/>
        <p:txBody>
          <a:bodyPr/>
          <a:lstStyle/>
          <a:p>
            <a:fld id="{52B562B9-0C9B-487D-A781-7574C08D21B0}" type="slidenum">
              <a:rPr lang="en-US" smtClean="0"/>
              <a:t>65</a:t>
            </a:fld>
            <a:endParaRPr lang="en-US"/>
          </a:p>
        </p:txBody>
      </p:sp>
    </p:spTree>
    <p:extLst>
      <p:ext uri="{BB962C8B-B14F-4D97-AF65-F5344CB8AC3E}">
        <p14:creationId xmlns:p14="http://schemas.microsoft.com/office/powerpoint/2010/main" val="2262593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is size of training data</a:t>
            </a:r>
          </a:p>
          <a:p>
            <a:endParaRPr lang="en-US" dirty="0"/>
          </a:p>
          <a:p>
            <a:r>
              <a:rPr lang="en-US" dirty="0"/>
              <a:t>Intuitively, the effect of regularization is to make it so the network prefers to learn small weights, all other things being equal. Large weights will only be allowed if they considerably improve the first part of the cost function. Put another way, regularization can be viewed as a way of compromising between finding small weights and minimizing the original cost function.</a:t>
            </a:r>
          </a:p>
        </p:txBody>
      </p:sp>
      <p:sp>
        <p:nvSpPr>
          <p:cNvPr id="4" name="Slide Number Placeholder 3"/>
          <p:cNvSpPr>
            <a:spLocks noGrp="1"/>
          </p:cNvSpPr>
          <p:nvPr>
            <p:ph type="sldNum" sz="quarter" idx="10"/>
          </p:nvPr>
        </p:nvSpPr>
        <p:spPr/>
        <p:txBody>
          <a:bodyPr/>
          <a:lstStyle/>
          <a:p>
            <a:fld id="{52B562B9-0C9B-487D-A781-7574C08D21B0}" type="slidenum">
              <a:rPr lang="en-US" smtClean="0"/>
              <a:t>67</a:t>
            </a:fld>
            <a:endParaRPr lang="en-US"/>
          </a:p>
        </p:txBody>
      </p:sp>
    </p:spTree>
    <p:extLst>
      <p:ext uri="{BB962C8B-B14F-4D97-AF65-F5344CB8AC3E}">
        <p14:creationId xmlns:p14="http://schemas.microsoft.com/office/powerpoint/2010/main" val="3985793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does this help reduce overfitting?</a:t>
            </a:r>
          </a:p>
          <a:p>
            <a:endParaRPr lang="en-US" dirty="0"/>
          </a:p>
        </p:txBody>
      </p:sp>
      <p:sp>
        <p:nvSpPr>
          <p:cNvPr id="4" name="Slide Number Placeholder 3"/>
          <p:cNvSpPr>
            <a:spLocks noGrp="1"/>
          </p:cNvSpPr>
          <p:nvPr>
            <p:ph type="sldNum" sz="quarter" idx="10"/>
          </p:nvPr>
        </p:nvSpPr>
        <p:spPr/>
        <p:txBody>
          <a:bodyPr/>
          <a:lstStyle/>
          <a:p>
            <a:fld id="{52B562B9-0C9B-487D-A781-7574C08D21B0}" type="slidenum">
              <a:rPr lang="en-US" smtClean="0"/>
              <a:t>68</a:t>
            </a:fld>
            <a:endParaRPr lang="en-US"/>
          </a:p>
        </p:txBody>
      </p:sp>
    </p:spTree>
    <p:extLst>
      <p:ext uri="{BB962C8B-B14F-4D97-AF65-F5344CB8AC3E}">
        <p14:creationId xmlns:p14="http://schemas.microsoft.com/office/powerpoint/2010/main" val="1960235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http://stackoverflow.com/questions/20027598/why-should-weights-of-neural-networks-be-initialized-to-random-numbers</a:t>
            </a:r>
          </a:p>
        </p:txBody>
      </p:sp>
      <p:sp>
        <p:nvSpPr>
          <p:cNvPr id="4" name="Slide Number Placeholder 3"/>
          <p:cNvSpPr>
            <a:spLocks noGrp="1"/>
          </p:cNvSpPr>
          <p:nvPr>
            <p:ph type="sldNum" sz="quarter" idx="10"/>
          </p:nvPr>
        </p:nvSpPr>
        <p:spPr/>
        <p:txBody>
          <a:bodyPr/>
          <a:lstStyle/>
          <a:p>
            <a:fld id="{52B562B9-0C9B-487D-A781-7574C08D21B0}" type="slidenum">
              <a:rPr lang="en-US" smtClean="0"/>
              <a:t>69</a:t>
            </a:fld>
            <a:endParaRPr lang="en-US"/>
          </a:p>
        </p:txBody>
      </p:sp>
    </p:spTree>
    <p:extLst>
      <p:ext uri="{BB962C8B-B14F-4D97-AF65-F5344CB8AC3E}">
        <p14:creationId xmlns:p14="http://schemas.microsoft.com/office/powerpoint/2010/main" val="2233611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83273E-FA5C-4A77-8D99-729704EBA9D6}" type="datetime1">
              <a:rPr lang="en-US" smtClean="0"/>
              <a:t>4/29/2022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FE0516-50B9-46E1-A8D9-1B5778713E50}" type="slidenum">
              <a:rPr lang="en-US" smtClean="0"/>
              <a:t>‹#›</a:t>
            </a:fld>
            <a:endParaRPr lang="en-US" dirty="0"/>
          </a:p>
        </p:txBody>
      </p:sp>
    </p:spTree>
    <p:extLst>
      <p:ext uri="{BB962C8B-B14F-4D97-AF65-F5344CB8AC3E}">
        <p14:creationId xmlns:p14="http://schemas.microsoft.com/office/powerpoint/2010/main" val="3179085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700AD-0CF4-4B8D-9663-2B8A5304ECDC}" type="datetime1">
              <a:rPr lang="en-US" smtClean="0"/>
              <a:t>4/29/2022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FE0516-50B9-46E1-A8D9-1B5778713E50}" type="slidenum">
              <a:rPr lang="en-US" smtClean="0"/>
              <a:t>‹#›</a:t>
            </a:fld>
            <a:endParaRPr lang="en-US" dirty="0"/>
          </a:p>
        </p:txBody>
      </p:sp>
    </p:spTree>
    <p:extLst>
      <p:ext uri="{BB962C8B-B14F-4D97-AF65-F5344CB8AC3E}">
        <p14:creationId xmlns:p14="http://schemas.microsoft.com/office/powerpoint/2010/main" val="536845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CFDC0-60F7-4B50-B814-AE46CB3C7726}" type="datetime1">
              <a:rPr lang="en-US" smtClean="0"/>
              <a:t>4/29/2022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FE0516-50B9-46E1-A8D9-1B5778713E50}" type="slidenum">
              <a:rPr lang="en-US" smtClean="0"/>
              <a:t>‹#›</a:t>
            </a:fld>
            <a:endParaRPr lang="en-US" dirty="0"/>
          </a:p>
        </p:txBody>
      </p:sp>
    </p:spTree>
    <p:extLst>
      <p:ext uri="{BB962C8B-B14F-4D97-AF65-F5344CB8AC3E}">
        <p14:creationId xmlns:p14="http://schemas.microsoft.com/office/powerpoint/2010/main" val="262804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FF1884-60C3-441C-BDB9-EB1118076936}" type="datetime1">
              <a:rPr lang="en-US" smtClean="0"/>
              <a:t>4/29/2022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FE0516-50B9-46E1-A8D9-1B5778713E50}" type="slidenum">
              <a:rPr lang="en-US" smtClean="0"/>
              <a:t>‹#›</a:t>
            </a:fld>
            <a:endParaRPr lang="en-US" dirty="0"/>
          </a:p>
        </p:txBody>
      </p:sp>
    </p:spTree>
    <p:extLst>
      <p:ext uri="{BB962C8B-B14F-4D97-AF65-F5344CB8AC3E}">
        <p14:creationId xmlns:p14="http://schemas.microsoft.com/office/powerpoint/2010/main" val="268331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95D8B8-410B-4083-BFD6-EA393733FBA0}" type="datetime1">
              <a:rPr lang="en-US" smtClean="0"/>
              <a:t>4/29/2022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FE0516-50B9-46E1-A8D9-1B5778713E50}" type="slidenum">
              <a:rPr lang="en-US" smtClean="0"/>
              <a:t>‹#›</a:t>
            </a:fld>
            <a:endParaRPr lang="en-US" dirty="0"/>
          </a:p>
        </p:txBody>
      </p:sp>
    </p:spTree>
    <p:extLst>
      <p:ext uri="{BB962C8B-B14F-4D97-AF65-F5344CB8AC3E}">
        <p14:creationId xmlns:p14="http://schemas.microsoft.com/office/powerpoint/2010/main" val="251059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C55D8E-5DEA-4C50-9DBB-4DADE3F64742}" type="datetime1">
              <a:rPr lang="en-US" smtClean="0"/>
              <a:t>4/29/2022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8FE0516-50B9-46E1-A8D9-1B5778713E50}" type="slidenum">
              <a:rPr lang="en-US" smtClean="0"/>
              <a:t>‹#›</a:t>
            </a:fld>
            <a:endParaRPr lang="en-US" dirty="0"/>
          </a:p>
        </p:txBody>
      </p:sp>
    </p:spTree>
    <p:extLst>
      <p:ext uri="{BB962C8B-B14F-4D97-AF65-F5344CB8AC3E}">
        <p14:creationId xmlns:p14="http://schemas.microsoft.com/office/powerpoint/2010/main" val="4108750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629160-12E7-4686-A5D0-9E600DC396E6}" type="datetime1">
              <a:rPr lang="en-US" smtClean="0"/>
              <a:t>4/29/2022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8FE0516-50B9-46E1-A8D9-1B5778713E50}" type="slidenum">
              <a:rPr lang="en-US" smtClean="0"/>
              <a:t>‹#›</a:t>
            </a:fld>
            <a:endParaRPr lang="en-US" dirty="0"/>
          </a:p>
        </p:txBody>
      </p:sp>
    </p:spTree>
    <p:extLst>
      <p:ext uri="{BB962C8B-B14F-4D97-AF65-F5344CB8AC3E}">
        <p14:creationId xmlns:p14="http://schemas.microsoft.com/office/powerpoint/2010/main" val="1472743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7488AC-24C3-4CF3-AC06-36F01FC7687B}" type="datetime1">
              <a:rPr lang="en-US" smtClean="0"/>
              <a:t>4/29/2022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8FE0516-50B9-46E1-A8D9-1B5778713E50}" type="slidenum">
              <a:rPr lang="en-US" smtClean="0"/>
              <a:t>‹#›</a:t>
            </a:fld>
            <a:endParaRPr lang="en-US" dirty="0"/>
          </a:p>
        </p:txBody>
      </p:sp>
    </p:spTree>
    <p:extLst>
      <p:ext uri="{BB962C8B-B14F-4D97-AF65-F5344CB8AC3E}">
        <p14:creationId xmlns:p14="http://schemas.microsoft.com/office/powerpoint/2010/main" val="1512581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A31F1E-A4CD-4515-A7E6-3BA60A9FFF5B}" type="datetime1">
              <a:rPr lang="en-US" smtClean="0"/>
              <a:t>4/29/2022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8FE0516-50B9-46E1-A8D9-1B5778713E50}" type="slidenum">
              <a:rPr lang="en-US" smtClean="0"/>
              <a:t>‹#›</a:t>
            </a:fld>
            <a:endParaRPr lang="en-US" dirty="0"/>
          </a:p>
        </p:txBody>
      </p:sp>
    </p:spTree>
    <p:extLst>
      <p:ext uri="{BB962C8B-B14F-4D97-AF65-F5344CB8AC3E}">
        <p14:creationId xmlns:p14="http://schemas.microsoft.com/office/powerpoint/2010/main" val="3938704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F64AB7C-3B87-4383-ADDA-29FEDA9CA212}" type="datetime1">
              <a:rPr lang="en-US" smtClean="0"/>
              <a:t>4/29/2022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8FE0516-50B9-46E1-A8D9-1B5778713E50}" type="slidenum">
              <a:rPr lang="en-US" smtClean="0"/>
              <a:t>‹#›</a:t>
            </a:fld>
            <a:endParaRPr lang="en-US" dirty="0"/>
          </a:p>
        </p:txBody>
      </p:sp>
    </p:spTree>
    <p:extLst>
      <p:ext uri="{BB962C8B-B14F-4D97-AF65-F5344CB8AC3E}">
        <p14:creationId xmlns:p14="http://schemas.microsoft.com/office/powerpoint/2010/main" val="4205735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63A8D4-A8E1-4AAC-802E-13DB69899607}" type="datetime1">
              <a:rPr lang="en-US" smtClean="0"/>
              <a:t>4/29/2022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8FE0516-50B9-46E1-A8D9-1B5778713E50}" type="slidenum">
              <a:rPr lang="en-US" smtClean="0"/>
              <a:t>‹#›</a:t>
            </a:fld>
            <a:endParaRPr lang="en-US" dirty="0"/>
          </a:p>
        </p:txBody>
      </p:sp>
    </p:spTree>
    <p:extLst>
      <p:ext uri="{BB962C8B-B14F-4D97-AF65-F5344CB8AC3E}">
        <p14:creationId xmlns:p14="http://schemas.microsoft.com/office/powerpoint/2010/main" val="2788518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51100-8385-4479-8E6D-B6DEA57F3C88}" type="datetime1">
              <a:rPr lang="en-US" smtClean="0"/>
              <a:t>4/29/2022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FE0516-50B9-46E1-A8D9-1B5778713E50}" type="slidenum">
              <a:rPr lang="en-US" smtClean="0"/>
              <a:t>‹#›</a:t>
            </a:fld>
            <a:endParaRPr lang="en-US" dirty="0"/>
          </a:p>
        </p:txBody>
      </p:sp>
    </p:spTree>
    <p:extLst>
      <p:ext uri="{BB962C8B-B14F-4D97-AF65-F5344CB8AC3E}">
        <p14:creationId xmlns:p14="http://schemas.microsoft.com/office/powerpoint/2010/main" val="24665683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oleObject" Target="../embeddings/oleObject12.bin"/><Relationship Id="rId7" Type="http://schemas.openxmlformats.org/officeDocument/2006/relationships/image" Target="../media/image52.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3.bin"/><Relationship Id="rId5" Type="http://schemas.openxmlformats.org/officeDocument/2006/relationships/image" Target="../media/image54.png"/><Relationship Id="rId10" Type="http://schemas.openxmlformats.org/officeDocument/2006/relationships/image" Target="../media/image5.jpeg"/><Relationship Id="rId4" Type="http://schemas.openxmlformats.org/officeDocument/2006/relationships/image" Target="../media/image51.emf"/><Relationship Id="rId9" Type="http://schemas.openxmlformats.org/officeDocument/2006/relationships/image" Target="../media/image53.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w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13.wmf"/><Relationship Id="rId4" Type="http://schemas.openxmlformats.org/officeDocument/2006/relationships/image" Target="../media/image10.wmf"/><Relationship Id="rId9" Type="http://schemas.openxmlformats.org/officeDocument/2006/relationships/oleObject" Target="../embeddings/oleObject6.bin"/></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6.wmf"/><Relationship Id="rId5" Type="http://schemas.openxmlformats.org/officeDocument/2006/relationships/oleObject" Target="../embeddings/oleObject9.bin"/><Relationship Id="rId10" Type="http://schemas.openxmlformats.org/officeDocument/2006/relationships/image" Target="../media/image18.wmf"/><Relationship Id="rId4" Type="http://schemas.openxmlformats.org/officeDocument/2006/relationships/image" Target="../media/image15.wmf"/><Relationship Id="rId9" Type="http://schemas.openxmlformats.org/officeDocument/2006/relationships/oleObject" Target="../embeddings/oleObject11.bin"/></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cs.uwaterloo.ca/~mli/" TargetMode="External"/><Relationship Id="rId2" Type="http://schemas.openxmlformats.org/officeDocument/2006/relationships/hyperlink" Target="https://www.macs.hw.ac.uk/~dwcorne/" TargetMode="External"/><Relationship Id="rId1" Type="http://schemas.openxmlformats.org/officeDocument/2006/relationships/slideLayout" Target="../slideLayouts/slideLayout2.xml"/><Relationship Id="rId4" Type="http://schemas.openxmlformats.org/officeDocument/2006/relationships/hyperlink" Target="https://machinelearningmastery.com/inspirational-applications-deep-learning/"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rmAutofit fontScale="90000"/>
          </a:bodyPr>
          <a:lstStyle/>
          <a:p>
            <a:br>
              <a:rPr lang="en-US" altLang="en-US" sz="2400" b="1">
                <a:solidFill>
                  <a:schemeClr val="tx1"/>
                </a:solidFill>
              </a:rPr>
            </a:br>
            <a:br>
              <a:rPr lang="en-US" altLang="en-US" sz="2400" b="1">
                <a:solidFill>
                  <a:schemeClr val="tx1"/>
                </a:solidFill>
              </a:rPr>
            </a:br>
            <a:br>
              <a:rPr lang="en-US" altLang="en-US" sz="2400" b="1">
                <a:solidFill>
                  <a:schemeClr val="tx1"/>
                </a:solidFill>
              </a:rPr>
            </a:br>
            <a:br>
              <a:rPr lang="en-US" altLang="en-US" sz="2400" b="1">
                <a:solidFill>
                  <a:schemeClr val="tx1"/>
                </a:solidFill>
              </a:rPr>
            </a:br>
            <a:br>
              <a:rPr lang="en-US" altLang="en-US" sz="3200" b="1">
                <a:solidFill>
                  <a:schemeClr val="tx1"/>
                </a:solidFill>
              </a:rPr>
            </a:br>
            <a:r>
              <a:rPr lang="en-US" altLang="en-US" sz="2400">
                <a:solidFill>
                  <a:schemeClr val="tx1"/>
                </a:solidFill>
              </a:rPr>
              <a:t> </a:t>
            </a:r>
            <a:br>
              <a:rPr lang="en-US" altLang="en-US" sz="3600">
                <a:solidFill>
                  <a:schemeClr val="tx1"/>
                </a:solidFill>
              </a:rPr>
            </a:br>
            <a:endParaRPr lang="en-US" altLang="en-US"/>
          </a:p>
        </p:txBody>
      </p:sp>
      <p:sp>
        <p:nvSpPr>
          <p:cNvPr id="3075" name="Content Placeholder 2"/>
          <p:cNvSpPr>
            <a:spLocks noGrp="1"/>
          </p:cNvSpPr>
          <p:nvPr>
            <p:ph idx="1"/>
          </p:nvPr>
        </p:nvSpPr>
        <p:spPr>
          <a:xfrm>
            <a:off x="228600" y="1158874"/>
            <a:ext cx="8686800" cy="5334000"/>
          </a:xfrm>
        </p:spPr>
        <p:txBody>
          <a:bodyPr>
            <a:normAutofit/>
          </a:bodyPr>
          <a:lstStyle/>
          <a:p>
            <a:pPr algn="ctr">
              <a:buFontTx/>
              <a:buNone/>
            </a:pPr>
            <a:r>
              <a:rPr lang="en-US" altLang="en-US" sz="4800" b="1" dirty="0">
                <a:solidFill>
                  <a:srgbClr val="FF0000"/>
                </a:solidFill>
              </a:rPr>
              <a:t>Convolutional Neural Network and its Variants</a:t>
            </a:r>
            <a:endParaRPr lang="en-US" altLang="en-US" dirty="0"/>
          </a:p>
          <a:p>
            <a:pPr algn="ctr">
              <a:buFontTx/>
              <a:buNone/>
            </a:pPr>
            <a:endParaRPr lang="es-ES_tradnl" altLang="en-US" dirty="0"/>
          </a:p>
          <a:p>
            <a:pPr algn="ctr">
              <a:buFontTx/>
              <a:buNone/>
            </a:pPr>
            <a:r>
              <a:rPr lang="es-ES_tradnl" altLang="en-US" dirty="0"/>
              <a:t> R. K. </a:t>
            </a:r>
            <a:r>
              <a:rPr lang="es-ES_tradnl" altLang="en-US" dirty="0" err="1"/>
              <a:t>Agrawal</a:t>
            </a:r>
            <a:endParaRPr lang="en-US" altLang="en-US" dirty="0"/>
          </a:p>
          <a:p>
            <a:pPr algn="ctr">
              <a:buFontTx/>
              <a:buNone/>
            </a:pPr>
            <a:r>
              <a:rPr lang="en-US" altLang="en-US" dirty="0"/>
              <a:t>School of Computer and Systems Sciences</a:t>
            </a:r>
          </a:p>
          <a:p>
            <a:pPr algn="ctr">
              <a:buFontTx/>
              <a:buNone/>
            </a:pPr>
            <a:r>
              <a:rPr lang="en-US" altLang="en-US" dirty="0"/>
              <a:t>Jawaharlal Nehru University</a:t>
            </a:r>
          </a:p>
          <a:p>
            <a:pPr algn="ctr">
              <a:buFontTx/>
              <a:buNone/>
            </a:pPr>
            <a:r>
              <a:rPr lang="en-US" altLang="en-US" dirty="0"/>
              <a:t>NewDelhi-110067</a:t>
            </a:r>
          </a:p>
          <a:p>
            <a:pPr>
              <a:buFontTx/>
              <a:buNone/>
            </a:pPr>
            <a:r>
              <a:rPr lang="en-US" altLang="en-US" dirty="0"/>
              <a:t> </a:t>
            </a:r>
          </a:p>
          <a:p>
            <a:pPr>
              <a:buFontTx/>
              <a:buNone/>
            </a:pPr>
            <a:endParaRPr lang="en-US" altLang="en-US" dirty="0"/>
          </a:p>
        </p:txBody>
      </p:sp>
      <p:sp>
        <p:nvSpPr>
          <p:cNvPr id="307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fld id="{A14CD55F-3A94-4A1B-A07E-DCD9D5EFBC27}" type="slidenum">
              <a:rPr lang="ar-SA" altLang="en-US" sz="1400" smtClean="0">
                <a:latin typeface="Arial" panose="020B0604020202020204" pitchFamily="34" charset="0"/>
              </a:rPr>
              <a:pPr>
                <a:spcBef>
                  <a:spcPct val="0"/>
                </a:spcBef>
                <a:buFontTx/>
                <a:buNone/>
              </a:pPr>
              <a:t>1</a:t>
            </a:fld>
            <a:endParaRPr lang="en-US" altLang="en-US" sz="1400">
              <a:latin typeface="Arial" panose="020B0604020202020204" pitchFamily="34" charset="0"/>
            </a:endParaRPr>
          </a:p>
        </p:txBody>
      </p:sp>
      <p:sp>
        <p:nvSpPr>
          <p:cNvPr id="2" name="Date Placeholder 1"/>
          <p:cNvSpPr>
            <a:spLocks noGrp="1"/>
          </p:cNvSpPr>
          <p:nvPr>
            <p:ph type="dt" sz="half" idx="10"/>
          </p:nvPr>
        </p:nvSpPr>
        <p:spPr/>
        <p:txBody>
          <a:bodyPr/>
          <a:lstStyle/>
          <a:p>
            <a:fld id="{0F142740-6BDB-4918-8F64-A49B294AA3EB}" type="datetime1">
              <a:rPr lang="en-US" smtClean="0"/>
              <a:t>4/29/2022</a:t>
            </a:fld>
            <a:endParaRPr lang="en-US" dirty="0"/>
          </a:p>
        </p:txBody>
      </p:sp>
    </p:spTree>
    <p:extLst>
      <p:ext uri="{BB962C8B-B14F-4D97-AF65-F5344CB8AC3E}">
        <p14:creationId xmlns:p14="http://schemas.microsoft.com/office/powerpoint/2010/main" val="1983730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latin typeface="+mn-lt"/>
              </a:rPr>
              <a:t>Handwritten Character Recognition</a:t>
            </a:r>
            <a:br>
              <a:rPr lang="en-US" b="1" dirty="0">
                <a:solidFill>
                  <a:srgbClr val="FF0000"/>
                </a:solidFill>
                <a:latin typeface="+mn-lt"/>
              </a:rPr>
            </a:br>
            <a:endParaRPr lang="en-US" b="1" dirty="0">
              <a:solidFill>
                <a:srgbClr val="FF0000"/>
              </a:solidFill>
              <a:latin typeface="+mn-lt"/>
            </a:endParaRPr>
          </a:p>
        </p:txBody>
      </p:sp>
      <p:sp>
        <p:nvSpPr>
          <p:cNvPr id="4" name="Date Placeholder 3"/>
          <p:cNvSpPr>
            <a:spLocks noGrp="1"/>
          </p:cNvSpPr>
          <p:nvPr>
            <p:ph type="dt" sz="half" idx="10"/>
          </p:nvPr>
        </p:nvSpPr>
        <p:spPr/>
        <p:txBody>
          <a:bodyPr/>
          <a:lstStyle/>
          <a:p>
            <a:fld id="{4AFF1884-60C3-441C-BDB9-EB1118076936}" type="datetime1">
              <a:rPr lang="en-US" smtClean="0"/>
              <a:t>4/29/2022</a:t>
            </a:fld>
            <a:endParaRPr lang="en-US" dirty="0"/>
          </a:p>
        </p:txBody>
      </p:sp>
      <p:sp>
        <p:nvSpPr>
          <p:cNvPr id="5" name="Slide Number Placeholder 4"/>
          <p:cNvSpPr>
            <a:spLocks noGrp="1"/>
          </p:cNvSpPr>
          <p:nvPr>
            <p:ph type="sldNum" sz="quarter" idx="12"/>
          </p:nvPr>
        </p:nvSpPr>
        <p:spPr/>
        <p:txBody>
          <a:bodyPr/>
          <a:lstStyle/>
          <a:p>
            <a:fld id="{28FE0516-50B9-46E1-A8D9-1B5778713E50}" type="slidenum">
              <a:rPr lang="en-US" smtClean="0"/>
              <a:t>10</a:t>
            </a:fld>
            <a:endParaRPr lang="en-US" dirty="0"/>
          </a:p>
        </p:txBody>
      </p:sp>
      <p:pic>
        <p:nvPicPr>
          <p:cNvPr id="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5530" y="1302199"/>
            <a:ext cx="5895975"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2491257" y="3953814"/>
            <a:ext cx="3966693" cy="2677656"/>
          </a:xfrm>
          <a:prstGeom prst="rect">
            <a:avLst/>
          </a:prstGeom>
          <a:noFill/>
        </p:spPr>
        <p:txBody>
          <a:bodyPr wrap="square" rtlCol="0">
            <a:spAutoFit/>
          </a:bodyPr>
          <a:lstStyle/>
          <a:p>
            <a:endParaRPr lang="en-US" dirty="0"/>
          </a:p>
          <a:p>
            <a:endParaRPr lang="en-US" dirty="0"/>
          </a:p>
          <a:p>
            <a:endParaRPr lang="en-US" dirty="0"/>
          </a:p>
          <a:p>
            <a:r>
              <a:rPr lang="en-US" dirty="0"/>
              <a:t>Image size= 100 x 100</a:t>
            </a:r>
          </a:p>
          <a:p>
            <a:r>
              <a:rPr lang="en-US" dirty="0"/>
              <a:t>No. of nodes at hidden layer= 10</a:t>
            </a:r>
            <a:r>
              <a:rPr lang="en-US" baseline="30000" dirty="0"/>
              <a:t>6</a:t>
            </a:r>
          </a:p>
          <a:p>
            <a:endParaRPr lang="en-US" baseline="30000" dirty="0"/>
          </a:p>
          <a:p>
            <a:r>
              <a:rPr lang="en-US" dirty="0"/>
              <a:t>No. of Classes =26</a:t>
            </a:r>
          </a:p>
          <a:p>
            <a:r>
              <a:rPr lang="en-US" dirty="0"/>
              <a:t>No. of Weights to be learned= 10</a:t>
            </a:r>
            <a:r>
              <a:rPr lang="en-US" baseline="30000" dirty="0"/>
              <a:t>10</a:t>
            </a:r>
          </a:p>
          <a:p>
            <a:endParaRPr lang="en-US" dirty="0"/>
          </a:p>
          <a:p>
            <a:endParaRPr lang="en-US" baseline="30000" dirty="0"/>
          </a:p>
        </p:txBody>
      </p:sp>
    </p:spTree>
    <p:extLst>
      <p:ext uri="{BB962C8B-B14F-4D97-AF65-F5344CB8AC3E}">
        <p14:creationId xmlns:p14="http://schemas.microsoft.com/office/powerpoint/2010/main" val="2651531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latin typeface="+mn-lt"/>
              </a:rPr>
              <a:t>Shallow vs Deep</a:t>
            </a:r>
          </a:p>
        </p:txBody>
      </p:sp>
      <p:sp>
        <p:nvSpPr>
          <p:cNvPr id="3" name="Content Placeholder 2"/>
          <p:cNvSpPr>
            <a:spLocks noGrp="1"/>
          </p:cNvSpPr>
          <p:nvPr>
            <p:ph idx="1"/>
          </p:nvPr>
        </p:nvSpPr>
        <p:spPr>
          <a:xfrm>
            <a:off x="628650" y="1632440"/>
            <a:ext cx="7886700" cy="4351338"/>
          </a:xfrm>
        </p:spPr>
        <p:txBody>
          <a:bodyPr>
            <a:normAutofit lnSpcReduction="10000"/>
          </a:bodyPr>
          <a:lstStyle/>
          <a:p>
            <a:r>
              <a:rPr lang="en-US" dirty="0"/>
              <a:t>Functions that can be compactly represented by a depth k architecture with fewer computational elements might require an larger number of computational elements to be represented by a depth k − 1 architecture.</a:t>
            </a:r>
          </a:p>
          <a:p>
            <a:pPr marL="0" indent="0">
              <a:buNone/>
            </a:pPr>
            <a:r>
              <a:rPr lang="en-US" dirty="0">
                <a:solidFill>
                  <a:srgbClr val="FF0000"/>
                </a:solidFill>
              </a:rPr>
              <a:t>Consequences are:</a:t>
            </a:r>
            <a:r>
              <a:rPr lang="en-US" dirty="0"/>
              <a:t> </a:t>
            </a:r>
          </a:p>
          <a:p>
            <a:pPr marL="0" indent="0">
              <a:buNone/>
            </a:pPr>
            <a:r>
              <a:rPr lang="en-US" dirty="0"/>
              <a:t>   ▪ Computational: We don’t need exponentially many elements in the layers </a:t>
            </a:r>
          </a:p>
          <a:p>
            <a:pPr marL="0" indent="0">
              <a:buNone/>
            </a:pPr>
            <a:r>
              <a:rPr lang="en-US" dirty="0"/>
              <a:t>   ▪ Statistical: poor generalization may be expected when using an insufficiently deep architecture for representing some functions</a:t>
            </a:r>
          </a:p>
        </p:txBody>
      </p:sp>
      <p:sp>
        <p:nvSpPr>
          <p:cNvPr id="4" name="Date Placeholder 3"/>
          <p:cNvSpPr>
            <a:spLocks noGrp="1"/>
          </p:cNvSpPr>
          <p:nvPr>
            <p:ph type="dt" sz="half" idx="10"/>
          </p:nvPr>
        </p:nvSpPr>
        <p:spPr/>
        <p:txBody>
          <a:bodyPr/>
          <a:lstStyle/>
          <a:p>
            <a:fld id="{4AFF1884-60C3-441C-BDB9-EB1118076936}" type="datetime1">
              <a:rPr lang="en-US" smtClean="0"/>
              <a:t>4/29/2022</a:t>
            </a:fld>
            <a:endParaRPr lang="en-US" dirty="0"/>
          </a:p>
        </p:txBody>
      </p:sp>
      <p:sp>
        <p:nvSpPr>
          <p:cNvPr id="5" name="Slide Number Placeholder 4"/>
          <p:cNvSpPr>
            <a:spLocks noGrp="1"/>
          </p:cNvSpPr>
          <p:nvPr>
            <p:ph type="sldNum" sz="quarter" idx="12"/>
          </p:nvPr>
        </p:nvSpPr>
        <p:spPr/>
        <p:txBody>
          <a:bodyPr/>
          <a:lstStyle/>
          <a:p>
            <a:fld id="{28FE0516-50B9-46E1-A8D9-1B5778713E50}" type="slidenum">
              <a:rPr lang="en-US" smtClean="0"/>
              <a:t>11</a:t>
            </a:fld>
            <a:endParaRPr lang="en-US" dirty="0"/>
          </a:p>
        </p:txBody>
      </p:sp>
    </p:spTree>
    <p:extLst>
      <p:ext uri="{BB962C8B-B14F-4D97-AF65-F5344CB8AC3E}">
        <p14:creationId xmlns:p14="http://schemas.microsoft.com/office/powerpoint/2010/main" val="3278963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a:xfrm>
            <a:off x="198438" y="304800"/>
            <a:ext cx="8864600" cy="1300163"/>
          </a:xfrm>
        </p:spPr>
        <p:txBody>
          <a:bodyPr/>
          <a:lstStyle/>
          <a:p>
            <a:pPr algn="ctr"/>
            <a:r>
              <a:rPr lang="en-GB" altLang="en-US" sz="4000" b="1" dirty="0">
                <a:solidFill>
                  <a:srgbClr val="FF0000"/>
                </a:solidFill>
                <a:latin typeface="+mn-lt"/>
              </a:rPr>
              <a:t>Deep Architecture</a:t>
            </a:r>
            <a:endParaRPr lang="en-GB" altLang="en-US" sz="4000" b="1" dirty="0">
              <a:solidFill>
                <a:srgbClr val="FF0000"/>
              </a:solidFill>
            </a:endParaRPr>
          </a:p>
        </p:txBody>
      </p:sp>
      <p:pic>
        <p:nvPicPr>
          <p:cNvPr id="890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2105" y="1800427"/>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fld id="{D47B904D-F968-4607-BE67-362DFC1366CA}" type="datetime1">
              <a:rPr lang="en-US" smtClean="0"/>
              <a:t>4/29/2022</a:t>
            </a:fld>
            <a:endParaRPr lang="en-US" dirty="0"/>
          </a:p>
        </p:txBody>
      </p:sp>
      <p:sp>
        <p:nvSpPr>
          <p:cNvPr id="3" name="Slide Number Placeholder 2"/>
          <p:cNvSpPr>
            <a:spLocks noGrp="1"/>
          </p:cNvSpPr>
          <p:nvPr>
            <p:ph type="sldNum" sz="quarter" idx="12"/>
          </p:nvPr>
        </p:nvSpPr>
        <p:spPr/>
        <p:txBody>
          <a:bodyPr/>
          <a:lstStyle/>
          <a:p>
            <a:fld id="{28FE0516-50B9-46E1-A8D9-1B5778713E50}" type="slidenum">
              <a:rPr lang="en-US" smtClean="0"/>
              <a:t>12</a:t>
            </a:fld>
            <a:endParaRPr lang="en-US" dirty="0"/>
          </a:p>
        </p:txBody>
      </p:sp>
    </p:spTree>
    <p:extLst>
      <p:ext uri="{BB962C8B-B14F-4D97-AF65-F5344CB8AC3E}">
        <p14:creationId xmlns:p14="http://schemas.microsoft.com/office/powerpoint/2010/main" val="2871560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t>
            </a:r>
            <a:r>
              <a:rPr lang="en-US" b="1" dirty="0">
                <a:solidFill>
                  <a:srgbClr val="FF0000"/>
                </a:solidFill>
                <a:latin typeface="+mn-lt"/>
              </a:rPr>
              <a:t>Deep Learning</a:t>
            </a:r>
          </a:p>
        </p:txBody>
      </p:sp>
      <p:sp>
        <p:nvSpPr>
          <p:cNvPr id="3" name="Content Placeholder 2"/>
          <p:cNvSpPr>
            <a:spLocks noGrp="1"/>
          </p:cNvSpPr>
          <p:nvPr>
            <p:ph idx="1"/>
          </p:nvPr>
        </p:nvSpPr>
        <p:spPr/>
        <p:txBody>
          <a:bodyPr>
            <a:normAutofit/>
          </a:bodyPr>
          <a:lstStyle/>
          <a:p>
            <a:r>
              <a:rPr lang="en-GB" altLang="en-US" dirty="0"/>
              <a:t>Multilayer neural networks have been around for</a:t>
            </a:r>
          </a:p>
          <a:p>
            <a:pPr marL="0" indent="0">
              <a:buNone/>
            </a:pPr>
            <a:r>
              <a:rPr lang="en-GB" altLang="en-US" dirty="0"/>
              <a:t>   25 years.  What’s actually new?</a:t>
            </a:r>
          </a:p>
          <a:p>
            <a:endParaRPr lang="en-GB" altLang="en-US" dirty="0"/>
          </a:p>
          <a:p>
            <a:r>
              <a:rPr lang="en-GB" altLang="en-US" dirty="0"/>
              <a:t>We had good algorithms for learning the weights in networks with 1  or 2 hidden layer(s)</a:t>
            </a:r>
          </a:p>
          <a:p>
            <a:endParaRPr lang="en-GB" altLang="en-US" dirty="0"/>
          </a:p>
          <a:p>
            <a:r>
              <a:rPr lang="en-GB" altLang="en-US" dirty="0"/>
              <a:t>But these algorithms are not good at learning the weights for networks with more hidden layers </a:t>
            </a:r>
          </a:p>
          <a:p>
            <a:pPr marL="0" indent="0">
              <a:buFontTx/>
              <a:buNone/>
            </a:pPr>
            <a:r>
              <a:rPr lang="en-GB" altLang="en-US" dirty="0"/>
              <a:t> </a:t>
            </a:r>
          </a:p>
          <a:p>
            <a:endParaRPr lang="en-US" dirty="0"/>
          </a:p>
        </p:txBody>
      </p:sp>
      <p:sp>
        <p:nvSpPr>
          <p:cNvPr id="4" name="Date Placeholder 3"/>
          <p:cNvSpPr>
            <a:spLocks noGrp="1"/>
          </p:cNvSpPr>
          <p:nvPr>
            <p:ph type="dt" sz="half" idx="10"/>
          </p:nvPr>
        </p:nvSpPr>
        <p:spPr/>
        <p:txBody>
          <a:bodyPr/>
          <a:lstStyle/>
          <a:p>
            <a:fld id="{4AFF1884-60C3-441C-BDB9-EB1118076936}" type="datetime1">
              <a:rPr lang="en-US" smtClean="0"/>
              <a:t>4/29/2022</a:t>
            </a:fld>
            <a:endParaRPr lang="en-US" dirty="0"/>
          </a:p>
        </p:txBody>
      </p:sp>
      <p:sp>
        <p:nvSpPr>
          <p:cNvPr id="5" name="Slide Number Placeholder 4"/>
          <p:cNvSpPr>
            <a:spLocks noGrp="1"/>
          </p:cNvSpPr>
          <p:nvPr>
            <p:ph type="sldNum" sz="quarter" idx="12"/>
          </p:nvPr>
        </p:nvSpPr>
        <p:spPr/>
        <p:txBody>
          <a:bodyPr/>
          <a:lstStyle/>
          <a:p>
            <a:fld id="{28FE0516-50B9-46E1-A8D9-1B5778713E50}" type="slidenum">
              <a:rPr lang="en-US" smtClean="0"/>
              <a:t>13</a:t>
            </a:fld>
            <a:endParaRPr lang="en-US" dirty="0"/>
          </a:p>
        </p:txBody>
      </p:sp>
    </p:spTree>
    <p:extLst>
      <p:ext uri="{BB962C8B-B14F-4D97-AF65-F5344CB8AC3E}">
        <p14:creationId xmlns:p14="http://schemas.microsoft.com/office/powerpoint/2010/main" val="471059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endParaRPr lang="en-US" altLang="en-US"/>
          </a:p>
        </p:txBody>
      </p:sp>
      <p:pic>
        <p:nvPicPr>
          <p:cNvPr id="4099"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30163"/>
            <a:ext cx="9144000" cy="6691312"/>
          </a:xfrm>
        </p:spPr>
      </p:pic>
      <p:sp>
        <p:nvSpPr>
          <p:cNvPr id="41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fld id="{AE7421A1-36D7-4273-AB89-09787189974F}" type="slidenum">
              <a:rPr lang="en-US" altLang="en-US" sz="1400" smtClean="0">
                <a:solidFill>
                  <a:srgbClr val="898989"/>
                </a:solidFill>
                <a:latin typeface="Arial" panose="020B0604020202020204" pitchFamily="34" charset="0"/>
              </a:rPr>
              <a:pPr>
                <a:spcBef>
                  <a:spcPct val="0"/>
                </a:spcBef>
                <a:buFontTx/>
                <a:buNone/>
              </a:pPr>
              <a:t>14</a:t>
            </a:fld>
            <a:endParaRPr lang="en-US" altLang="en-US" sz="1400">
              <a:solidFill>
                <a:srgbClr val="898989"/>
              </a:solidFill>
              <a:latin typeface="Arial" panose="020B0604020202020204" pitchFamily="34" charset="0"/>
            </a:endParaRPr>
          </a:p>
        </p:txBody>
      </p:sp>
      <p:sp>
        <p:nvSpPr>
          <p:cNvPr id="6" name="Right Arrow 5"/>
          <p:cNvSpPr/>
          <p:nvPr/>
        </p:nvSpPr>
        <p:spPr>
          <a:xfrm>
            <a:off x="-488950" y="3402013"/>
            <a:ext cx="97790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 name="Rectangle 2"/>
          <p:cNvSpPr/>
          <p:nvPr/>
        </p:nvSpPr>
        <p:spPr>
          <a:xfrm>
            <a:off x="457200" y="1828800"/>
            <a:ext cx="16764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Date Placeholder 1"/>
          <p:cNvSpPr>
            <a:spLocks noGrp="1"/>
          </p:cNvSpPr>
          <p:nvPr>
            <p:ph type="dt" sz="half" idx="10"/>
          </p:nvPr>
        </p:nvSpPr>
        <p:spPr/>
        <p:txBody>
          <a:bodyPr/>
          <a:lstStyle/>
          <a:p>
            <a:fld id="{2461DC5B-887F-413B-BAD6-9FECC0E5649A}" type="datetime1">
              <a:rPr lang="en-US" smtClean="0"/>
              <a:t>4/29/2022</a:t>
            </a:fld>
            <a:endParaRPr lang="en-US" dirty="0"/>
          </a:p>
        </p:txBody>
      </p:sp>
    </p:spTree>
    <p:extLst>
      <p:ext uri="{BB962C8B-B14F-4D97-AF65-F5344CB8AC3E}">
        <p14:creationId xmlns:p14="http://schemas.microsoft.com/office/powerpoint/2010/main" val="555605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a:xfrm>
            <a:off x="198438" y="304800"/>
            <a:ext cx="8864600" cy="1300163"/>
          </a:xfrm>
        </p:spPr>
        <p:txBody>
          <a:bodyPr/>
          <a:lstStyle/>
          <a:p>
            <a:pPr algn="ctr"/>
            <a:r>
              <a:rPr lang="en-GB" altLang="en-US" sz="4000" b="1" dirty="0">
                <a:solidFill>
                  <a:srgbClr val="FF0000"/>
                </a:solidFill>
                <a:latin typeface="+mn-lt"/>
              </a:rPr>
              <a:t>New way to train multi-layer NNs</a:t>
            </a:r>
            <a:r>
              <a:rPr lang="en-GB" altLang="en-US" sz="4000" b="1" dirty="0">
                <a:solidFill>
                  <a:srgbClr val="FF0000"/>
                </a:solidFill>
              </a:rPr>
              <a:t>…</a:t>
            </a:r>
          </a:p>
        </p:txBody>
      </p:sp>
      <p:pic>
        <p:nvPicPr>
          <p:cNvPr id="890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288" y="1790700"/>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fld id="{D47B904D-F968-4607-BE67-362DFC1366CA}" type="datetime1">
              <a:rPr lang="en-US" smtClean="0"/>
              <a:t>4/29/2022</a:t>
            </a:fld>
            <a:endParaRPr lang="en-US" dirty="0"/>
          </a:p>
        </p:txBody>
      </p:sp>
      <p:sp>
        <p:nvSpPr>
          <p:cNvPr id="3" name="Slide Number Placeholder 2"/>
          <p:cNvSpPr>
            <a:spLocks noGrp="1"/>
          </p:cNvSpPr>
          <p:nvPr>
            <p:ph type="sldNum" sz="quarter" idx="12"/>
          </p:nvPr>
        </p:nvSpPr>
        <p:spPr/>
        <p:txBody>
          <a:bodyPr/>
          <a:lstStyle/>
          <a:p>
            <a:fld id="{28FE0516-50B9-46E1-A8D9-1B5778713E50}" type="slidenum">
              <a:rPr lang="en-US" smtClean="0"/>
              <a:t>15</a:t>
            </a:fld>
            <a:endParaRPr lang="en-US" dirty="0"/>
          </a:p>
        </p:txBody>
      </p:sp>
    </p:spTree>
    <p:extLst>
      <p:ext uri="{BB962C8B-B14F-4D97-AF65-F5344CB8AC3E}">
        <p14:creationId xmlns:p14="http://schemas.microsoft.com/office/powerpoint/2010/main" val="573070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a:xfrm>
            <a:off x="198438" y="304800"/>
            <a:ext cx="8864600" cy="1300163"/>
          </a:xfrm>
        </p:spPr>
        <p:txBody>
          <a:bodyPr/>
          <a:lstStyle/>
          <a:p>
            <a:pPr algn="ctr"/>
            <a:r>
              <a:rPr lang="en-GB" altLang="en-US" sz="4000" b="1" dirty="0">
                <a:solidFill>
                  <a:srgbClr val="FF0000"/>
                </a:solidFill>
              </a:rPr>
              <a:t>New way to train multi-layer NNs…</a:t>
            </a:r>
            <a:endParaRPr lang="en-GB" altLang="en-US" sz="4000" dirty="0"/>
          </a:p>
        </p:txBody>
      </p:sp>
      <p:pic>
        <p:nvPicPr>
          <p:cNvPr id="901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288" y="1790700"/>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704850" y="4033838"/>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Train </a:t>
            </a:r>
            <a:r>
              <a:rPr lang="en-GB" altLang="en-US" sz="2800" b="1" kern="0" dirty="0"/>
              <a:t>this</a:t>
            </a:r>
            <a:r>
              <a:rPr lang="en-GB" altLang="en-US" sz="2800" kern="0" dirty="0"/>
              <a:t> layer first</a:t>
            </a:r>
          </a:p>
        </p:txBody>
      </p:sp>
      <p:sp>
        <p:nvSpPr>
          <p:cNvPr id="6" name="Rounded Rectangle 5"/>
          <p:cNvSpPr/>
          <p:nvPr/>
        </p:nvSpPr>
        <p:spPr>
          <a:xfrm>
            <a:off x="1727200" y="1574800"/>
            <a:ext cx="1320800" cy="2306638"/>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 name="Date Placeholder 1"/>
          <p:cNvSpPr>
            <a:spLocks noGrp="1"/>
          </p:cNvSpPr>
          <p:nvPr>
            <p:ph type="dt" sz="half" idx="10"/>
          </p:nvPr>
        </p:nvSpPr>
        <p:spPr/>
        <p:txBody>
          <a:bodyPr/>
          <a:lstStyle/>
          <a:p>
            <a:fld id="{DC9D1B4E-C00C-4343-8B43-56E87D803DA7}" type="datetime1">
              <a:rPr lang="en-US" smtClean="0"/>
              <a:t>4/29/2022</a:t>
            </a:fld>
            <a:endParaRPr lang="en-US" dirty="0"/>
          </a:p>
        </p:txBody>
      </p:sp>
      <p:sp>
        <p:nvSpPr>
          <p:cNvPr id="3" name="Slide Number Placeholder 2"/>
          <p:cNvSpPr>
            <a:spLocks noGrp="1"/>
          </p:cNvSpPr>
          <p:nvPr>
            <p:ph type="sldNum" sz="quarter" idx="12"/>
          </p:nvPr>
        </p:nvSpPr>
        <p:spPr/>
        <p:txBody>
          <a:bodyPr/>
          <a:lstStyle/>
          <a:p>
            <a:fld id="{28FE0516-50B9-46E1-A8D9-1B5778713E50}" type="slidenum">
              <a:rPr lang="en-US" smtClean="0"/>
              <a:t>16</a:t>
            </a:fld>
            <a:endParaRPr lang="en-US" dirty="0"/>
          </a:p>
        </p:txBody>
      </p:sp>
    </p:spTree>
    <p:extLst>
      <p:ext uri="{BB962C8B-B14F-4D97-AF65-F5344CB8AC3E}">
        <p14:creationId xmlns:p14="http://schemas.microsoft.com/office/powerpoint/2010/main" val="2818586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a:xfrm>
            <a:off x="198438" y="304800"/>
            <a:ext cx="8864600" cy="1300163"/>
          </a:xfrm>
        </p:spPr>
        <p:txBody>
          <a:bodyPr/>
          <a:lstStyle/>
          <a:p>
            <a:pPr algn="ctr"/>
            <a:r>
              <a:rPr lang="en-GB" altLang="en-US" sz="4000" b="1" dirty="0">
                <a:solidFill>
                  <a:srgbClr val="FF0000"/>
                </a:solidFill>
              </a:rPr>
              <a:t>New way to train multi-layer NNs…</a:t>
            </a:r>
            <a:endParaRPr lang="en-GB" altLang="en-US" sz="4000" dirty="0"/>
          </a:p>
        </p:txBody>
      </p:sp>
      <p:pic>
        <p:nvPicPr>
          <p:cNvPr id="911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288" y="1790700"/>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704850" y="3962400"/>
            <a:ext cx="3532188"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Train </a:t>
            </a:r>
            <a:r>
              <a:rPr lang="en-GB" altLang="en-US" sz="2800" b="1" kern="0" dirty="0"/>
              <a:t>this</a:t>
            </a:r>
            <a:r>
              <a:rPr lang="en-GB" altLang="en-US" sz="2800" kern="0" dirty="0"/>
              <a:t> layer first</a:t>
            </a:r>
          </a:p>
        </p:txBody>
      </p:sp>
      <p:sp>
        <p:nvSpPr>
          <p:cNvPr id="6" name="Rounded Rectangle 5"/>
          <p:cNvSpPr/>
          <p:nvPr/>
        </p:nvSpPr>
        <p:spPr>
          <a:xfrm>
            <a:off x="2916238" y="1574800"/>
            <a:ext cx="1320800" cy="2306638"/>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7" name="Title 1"/>
          <p:cNvSpPr txBox="1">
            <a:spLocks/>
          </p:cNvSpPr>
          <p:nvPr/>
        </p:nvSpPr>
        <p:spPr bwMode="auto">
          <a:xfrm>
            <a:off x="1752600" y="4632325"/>
            <a:ext cx="3317875" cy="7223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then </a:t>
            </a:r>
            <a:r>
              <a:rPr lang="en-GB" altLang="en-US" sz="2800" b="1" kern="0" dirty="0"/>
              <a:t>this</a:t>
            </a:r>
            <a:r>
              <a:rPr lang="en-GB" altLang="en-US" sz="2800" kern="0" dirty="0"/>
              <a:t> layer</a:t>
            </a:r>
          </a:p>
        </p:txBody>
      </p:sp>
      <p:sp>
        <p:nvSpPr>
          <p:cNvPr id="2" name="Date Placeholder 1"/>
          <p:cNvSpPr>
            <a:spLocks noGrp="1"/>
          </p:cNvSpPr>
          <p:nvPr>
            <p:ph type="dt" sz="half" idx="10"/>
          </p:nvPr>
        </p:nvSpPr>
        <p:spPr/>
        <p:txBody>
          <a:bodyPr/>
          <a:lstStyle/>
          <a:p>
            <a:fld id="{A1D9BDAB-C248-498D-9331-AC271370F8CF}" type="datetime1">
              <a:rPr lang="en-US" smtClean="0"/>
              <a:t>4/29/2022</a:t>
            </a:fld>
            <a:endParaRPr lang="en-US" dirty="0"/>
          </a:p>
        </p:txBody>
      </p:sp>
      <p:sp>
        <p:nvSpPr>
          <p:cNvPr id="3" name="Slide Number Placeholder 2"/>
          <p:cNvSpPr>
            <a:spLocks noGrp="1"/>
          </p:cNvSpPr>
          <p:nvPr>
            <p:ph type="sldNum" sz="quarter" idx="12"/>
          </p:nvPr>
        </p:nvSpPr>
        <p:spPr/>
        <p:txBody>
          <a:bodyPr/>
          <a:lstStyle/>
          <a:p>
            <a:fld id="{28FE0516-50B9-46E1-A8D9-1B5778713E50}" type="slidenum">
              <a:rPr lang="en-US" smtClean="0"/>
              <a:t>17</a:t>
            </a:fld>
            <a:endParaRPr lang="en-US" dirty="0"/>
          </a:p>
        </p:txBody>
      </p:sp>
    </p:spTree>
    <p:extLst>
      <p:ext uri="{BB962C8B-B14F-4D97-AF65-F5344CB8AC3E}">
        <p14:creationId xmlns:p14="http://schemas.microsoft.com/office/powerpoint/2010/main" val="2054980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a:xfrm>
            <a:off x="198438" y="304800"/>
            <a:ext cx="8864600" cy="1300163"/>
          </a:xfrm>
        </p:spPr>
        <p:txBody>
          <a:bodyPr/>
          <a:lstStyle/>
          <a:p>
            <a:pPr algn="ctr"/>
            <a:r>
              <a:rPr lang="en-GB" altLang="en-US" sz="4000" b="1" dirty="0">
                <a:solidFill>
                  <a:srgbClr val="FF0000"/>
                </a:solidFill>
              </a:rPr>
              <a:t>New way to train multi-layer NNs…</a:t>
            </a:r>
            <a:endParaRPr lang="en-GB" altLang="en-US" sz="4000" dirty="0"/>
          </a:p>
        </p:txBody>
      </p:sp>
      <p:pic>
        <p:nvPicPr>
          <p:cNvPr id="921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288" y="1790700"/>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704850" y="4033838"/>
            <a:ext cx="3486150"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Train </a:t>
            </a:r>
            <a:r>
              <a:rPr lang="en-GB" altLang="en-US" sz="2800" b="1" kern="0" dirty="0"/>
              <a:t>this</a:t>
            </a:r>
            <a:r>
              <a:rPr lang="en-GB" altLang="en-US" sz="2800" kern="0" dirty="0"/>
              <a:t> layer first</a:t>
            </a:r>
          </a:p>
        </p:txBody>
      </p:sp>
      <p:sp>
        <p:nvSpPr>
          <p:cNvPr id="7" name="Title 1"/>
          <p:cNvSpPr txBox="1">
            <a:spLocks/>
          </p:cNvSpPr>
          <p:nvPr/>
        </p:nvSpPr>
        <p:spPr bwMode="auto">
          <a:xfrm>
            <a:off x="1752600" y="4632325"/>
            <a:ext cx="3317875" cy="7223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then </a:t>
            </a:r>
            <a:r>
              <a:rPr lang="en-GB" altLang="en-US" sz="2800" b="1" kern="0" dirty="0"/>
              <a:t>this</a:t>
            </a:r>
            <a:r>
              <a:rPr lang="en-GB" altLang="en-US" sz="2800" kern="0" dirty="0"/>
              <a:t> layer</a:t>
            </a:r>
          </a:p>
        </p:txBody>
      </p:sp>
      <p:sp>
        <p:nvSpPr>
          <p:cNvPr id="8" name="Title 1"/>
          <p:cNvSpPr txBox="1">
            <a:spLocks/>
          </p:cNvSpPr>
          <p:nvPr/>
        </p:nvSpPr>
        <p:spPr bwMode="auto">
          <a:xfrm>
            <a:off x="3184525" y="5273675"/>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then </a:t>
            </a:r>
            <a:r>
              <a:rPr lang="en-GB" altLang="en-US" sz="2800" b="1" kern="0" dirty="0"/>
              <a:t>this</a:t>
            </a:r>
            <a:r>
              <a:rPr lang="en-GB" altLang="en-US" sz="2800" kern="0" dirty="0"/>
              <a:t> layer</a:t>
            </a:r>
          </a:p>
        </p:txBody>
      </p:sp>
      <p:sp>
        <p:nvSpPr>
          <p:cNvPr id="9" name="Rounded Rectangle 8"/>
          <p:cNvSpPr/>
          <p:nvPr/>
        </p:nvSpPr>
        <p:spPr>
          <a:xfrm>
            <a:off x="4267200" y="1727200"/>
            <a:ext cx="1320800" cy="2306638"/>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 name="Date Placeholder 1"/>
          <p:cNvSpPr>
            <a:spLocks noGrp="1"/>
          </p:cNvSpPr>
          <p:nvPr>
            <p:ph type="dt" sz="half" idx="10"/>
          </p:nvPr>
        </p:nvSpPr>
        <p:spPr/>
        <p:txBody>
          <a:bodyPr/>
          <a:lstStyle/>
          <a:p>
            <a:fld id="{02BDF8BA-ED1A-4FF9-96FC-F301AF765A74}" type="datetime1">
              <a:rPr lang="en-US" smtClean="0"/>
              <a:t>4/29/2022</a:t>
            </a:fld>
            <a:endParaRPr lang="en-US" dirty="0"/>
          </a:p>
        </p:txBody>
      </p:sp>
      <p:sp>
        <p:nvSpPr>
          <p:cNvPr id="3" name="Slide Number Placeholder 2"/>
          <p:cNvSpPr>
            <a:spLocks noGrp="1"/>
          </p:cNvSpPr>
          <p:nvPr>
            <p:ph type="sldNum" sz="quarter" idx="12"/>
          </p:nvPr>
        </p:nvSpPr>
        <p:spPr/>
        <p:txBody>
          <a:bodyPr/>
          <a:lstStyle/>
          <a:p>
            <a:fld id="{28FE0516-50B9-46E1-A8D9-1B5778713E50}" type="slidenum">
              <a:rPr lang="en-US" smtClean="0"/>
              <a:t>18</a:t>
            </a:fld>
            <a:endParaRPr lang="en-US" dirty="0"/>
          </a:p>
        </p:txBody>
      </p:sp>
    </p:spTree>
    <p:extLst>
      <p:ext uri="{BB962C8B-B14F-4D97-AF65-F5344CB8AC3E}">
        <p14:creationId xmlns:p14="http://schemas.microsoft.com/office/powerpoint/2010/main" val="4279277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a:xfrm>
            <a:off x="198438" y="304800"/>
            <a:ext cx="8864600" cy="1300163"/>
          </a:xfrm>
        </p:spPr>
        <p:txBody>
          <a:bodyPr/>
          <a:lstStyle/>
          <a:p>
            <a:pPr algn="ctr"/>
            <a:r>
              <a:rPr lang="en-GB" altLang="en-US" sz="4000" b="1" dirty="0">
                <a:solidFill>
                  <a:srgbClr val="FF0000"/>
                </a:solidFill>
              </a:rPr>
              <a:t>New way to train multi-layer NNs…</a:t>
            </a:r>
            <a:endParaRPr lang="en-GB" altLang="en-US" sz="4000" dirty="0"/>
          </a:p>
        </p:txBody>
      </p:sp>
      <p:pic>
        <p:nvPicPr>
          <p:cNvPr id="931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288" y="1790700"/>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457200" y="3962400"/>
            <a:ext cx="3562350"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Train </a:t>
            </a:r>
            <a:r>
              <a:rPr lang="en-GB" altLang="en-US" sz="2800" b="1" kern="0" dirty="0"/>
              <a:t>this</a:t>
            </a:r>
            <a:r>
              <a:rPr lang="en-GB" altLang="en-US" sz="2800" kern="0" dirty="0"/>
              <a:t> layer first</a:t>
            </a:r>
          </a:p>
        </p:txBody>
      </p:sp>
      <p:sp>
        <p:nvSpPr>
          <p:cNvPr id="7" name="Title 1"/>
          <p:cNvSpPr txBox="1">
            <a:spLocks/>
          </p:cNvSpPr>
          <p:nvPr/>
        </p:nvSpPr>
        <p:spPr bwMode="auto">
          <a:xfrm>
            <a:off x="1752600" y="4632325"/>
            <a:ext cx="3317875" cy="7223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then </a:t>
            </a:r>
            <a:r>
              <a:rPr lang="en-GB" altLang="en-US" sz="2800" b="1" kern="0" dirty="0"/>
              <a:t>this</a:t>
            </a:r>
            <a:r>
              <a:rPr lang="en-GB" altLang="en-US" sz="2800" kern="0" dirty="0"/>
              <a:t> layer</a:t>
            </a:r>
          </a:p>
        </p:txBody>
      </p:sp>
      <p:sp>
        <p:nvSpPr>
          <p:cNvPr id="8" name="Title 1"/>
          <p:cNvSpPr txBox="1">
            <a:spLocks/>
          </p:cNvSpPr>
          <p:nvPr/>
        </p:nvSpPr>
        <p:spPr bwMode="auto">
          <a:xfrm>
            <a:off x="3184525" y="5273675"/>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then </a:t>
            </a:r>
            <a:r>
              <a:rPr lang="en-GB" altLang="en-US" sz="2800" b="1" kern="0" dirty="0"/>
              <a:t>this</a:t>
            </a:r>
            <a:r>
              <a:rPr lang="en-GB" altLang="en-US" sz="2800" kern="0" dirty="0"/>
              <a:t> layer</a:t>
            </a:r>
          </a:p>
        </p:txBody>
      </p:sp>
      <p:sp>
        <p:nvSpPr>
          <p:cNvPr id="9" name="Rounded Rectangle 8"/>
          <p:cNvSpPr/>
          <p:nvPr/>
        </p:nvSpPr>
        <p:spPr>
          <a:xfrm>
            <a:off x="5588000" y="1717675"/>
            <a:ext cx="1320800" cy="2305050"/>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0" name="Title 1"/>
          <p:cNvSpPr txBox="1">
            <a:spLocks/>
          </p:cNvSpPr>
          <p:nvPr/>
        </p:nvSpPr>
        <p:spPr bwMode="auto">
          <a:xfrm>
            <a:off x="3814763" y="5770563"/>
            <a:ext cx="3317875" cy="7223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then </a:t>
            </a:r>
            <a:r>
              <a:rPr lang="en-GB" altLang="en-US" sz="2800" b="1" kern="0" dirty="0"/>
              <a:t>this</a:t>
            </a:r>
            <a:r>
              <a:rPr lang="en-GB" altLang="en-US" sz="2800" kern="0" dirty="0"/>
              <a:t> layer</a:t>
            </a:r>
          </a:p>
        </p:txBody>
      </p:sp>
      <p:sp>
        <p:nvSpPr>
          <p:cNvPr id="2" name="Date Placeholder 1"/>
          <p:cNvSpPr>
            <a:spLocks noGrp="1"/>
          </p:cNvSpPr>
          <p:nvPr>
            <p:ph type="dt" sz="half" idx="10"/>
          </p:nvPr>
        </p:nvSpPr>
        <p:spPr/>
        <p:txBody>
          <a:bodyPr/>
          <a:lstStyle/>
          <a:p>
            <a:fld id="{BF0825E1-0542-491F-B9E7-B598A57C95A7}" type="datetime1">
              <a:rPr lang="en-US" smtClean="0"/>
              <a:t>4/29/2022</a:t>
            </a:fld>
            <a:endParaRPr lang="en-US" dirty="0"/>
          </a:p>
        </p:txBody>
      </p:sp>
      <p:sp>
        <p:nvSpPr>
          <p:cNvPr id="3" name="Slide Number Placeholder 2"/>
          <p:cNvSpPr>
            <a:spLocks noGrp="1"/>
          </p:cNvSpPr>
          <p:nvPr>
            <p:ph type="sldNum" sz="quarter" idx="12"/>
          </p:nvPr>
        </p:nvSpPr>
        <p:spPr/>
        <p:txBody>
          <a:bodyPr/>
          <a:lstStyle/>
          <a:p>
            <a:fld id="{28FE0516-50B9-46E1-A8D9-1B5778713E50}" type="slidenum">
              <a:rPr lang="en-US" smtClean="0"/>
              <a:t>19</a:t>
            </a:fld>
            <a:endParaRPr lang="en-US" dirty="0"/>
          </a:p>
        </p:txBody>
      </p:sp>
    </p:spTree>
    <p:extLst>
      <p:ext uri="{BB962C8B-B14F-4D97-AF65-F5344CB8AC3E}">
        <p14:creationId xmlns:p14="http://schemas.microsoft.com/office/powerpoint/2010/main" val="515609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E0F48-98F9-49B3-B295-03727C0DD2CD}"/>
              </a:ext>
            </a:extLst>
          </p:cNvPr>
          <p:cNvSpPr>
            <a:spLocks noGrp="1"/>
          </p:cNvSpPr>
          <p:nvPr>
            <p:ph type="title"/>
          </p:nvPr>
        </p:nvSpPr>
        <p:spPr/>
        <p:txBody>
          <a:bodyPr/>
          <a:lstStyle/>
          <a:p>
            <a:r>
              <a:rPr lang="en-IN" b="1" dirty="0">
                <a:solidFill>
                  <a:srgbClr val="FF0000"/>
                </a:solidFill>
              </a:rPr>
              <a:t>Outline</a:t>
            </a:r>
          </a:p>
        </p:txBody>
      </p:sp>
      <p:sp>
        <p:nvSpPr>
          <p:cNvPr id="3" name="Content Placeholder 2">
            <a:extLst>
              <a:ext uri="{FF2B5EF4-FFF2-40B4-BE49-F238E27FC236}">
                <a16:creationId xmlns:a16="http://schemas.microsoft.com/office/drawing/2014/main" id="{9517ABD5-0772-4DBC-A13D-F6E8678D3DF2}"/>
              </a:ext>
            </a:extLst>
          </p:cNvPr>
          <p:cNvSpPr>
            <a:spLocks noGrp="1"/>
          </p:cNvSpPr>
          <p:nvPr>
            <p:ph idx="1"/>
          </p:nvPr>
        </p:nvSpPr>
        <p:spPr/>
        <p:txBody>
          <a:bodyPr/>
          <a:lstStyle/>
          <a:p>
            <a:r>
              <a:rPr lang="en-IN" dirty="0"/>
              <a:t>Applications</a:t>
            </a:r>
          </a:p>
          <a:p>
            <a:r>
              <a:rPr lang="en-IN" dirty="0"/>
              <a:t>Multilayer Perceptron</a:t>
            </a:r>
          </a:p>
          <a:p>
            <a:r>
              <a:rPr lang="en-IN" dirty="0"/>
              <a:t>Shallow vs Deep</a:t>
            </a:r>
          </a:p>
          <a:p>
            <a:r>
              <a:rPr lang="en-IN" dirty="0"/>
              <a:t>Building Blocks of CNN</a:t>
            </a:r>
          </a:p>
          <a:p>
            <a:r>
              <a:rPr lang="en-IN" dirty="0"/>
              <a:t>Challenges</a:t>
            </a:r>
          </a:p>
          <a:p>
            <a:endParaRPr lang="en-IN" dirty="0"/>
          </a:p>
        </p:txBody>
      </p:sp>
      <p:sp>
        <p:nvSpPr>
          <p:cNvPr id="4" name="Date Placeholder 3">
            <a:extLst>
              <a:ext uri="{FF2B5EF4-FFF2-40B4-BE49-F238E27FC236}">
                <a16:creationId xmlns:a16="http://schemas.microsoft.com/office/drawing/2014/main" id="{E387ADA9-79FA-4AAC-9428-CDB2A0F00F79}"/>
              </a:ext>
            </a:extLst>
          </p:cNvPr>
          <p:cNvSpPr>
            <a:spLocks noGrp="1"/>
          </p:cNvSpPr>
          <p:nvPr>
            <p:ph type="dt" sz="half" idx="10"/>
          </p:nvPr>
        </p:nvSpPr>
        <p:spPr/>
        <p:txBody>
          <a:bodyPr/>
          <a:lstStyle/>
          <a:p>
            <a:fld id="{4AFF1884-60C3-441C-BDB9-EB1118076936}" type="datetime1">
              <a:rPr lang="en-US" smtClean="0"/>
              <a:t>4/29/2022</a:t>
            </a:fld>
            <a:endParaRPr lang="en-US" dirty="0"/>
          </a:p>
        </p:txBody>
      </p:sp>
      <p:sp>
        <p:nvSpPr>
          <p:cNvPr id="5" name="Slide Number Placeholder 4">
            <a:extLst>
              <a:ext uri="{FF2B5EF4-FFF2-40B4-BE49-F238E27FC236}">
                <a16:creationId xmlns:a16="http://schemas.microsoft.com/office/drawing/2014/main" id="{514023B2-15DF-4035-9468-462B15B9E895}"/>
              </a:ext>
            </a:extLst>
          </p:cNvPr>
          <p:cNvSpPr>
            <a:spLocks noGrp="1"/>
          </p:cNvSpPr>
          <p:nvPr>
            <p:ph type="sldNum" sz="quarter" idx="12"/>
          </p:nvPr>
        </p:nvSpPr>
        <p:spPr/>
        <p:txBody>
          <a:bodyPr/>
          <a:lstStyle/>
          <a:p>
            <a:fld id="{28FE0516-50B9-46E1-A8D9-1B5778713E50}" type="slidenum">
              <a:rPr lang="en-US" smtClean="0"/>
              <a:t>2</a:t>
            </a:fld>
            <a:endParaRPr lang="en-US" dirty="0"/>
          </a:p>
        </p:txBody>
      </p:sp>
    </p:spTree>
    <p:extLst>
      <p:ext uri="{BB962C8B-B14F-4D97-AF65-F5344CB8AC3E}">
        <p14:creationId xmlns:p14="http://schemas.microsoft.com/office/powerpoint/2010/main" val="1308852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a:xfrm>
            <a:off x="198438" y="304800"/>
            <a:ext cx="8864600" cy="1300163"/>
          </a:xfrm>
        </p:spPr>
        <p:txBody>
          <a:bodyPr/>
          <a:lstStyle/>
          <a:p>
            <a:pPr algn="ctr"/>
            <a:r>
              <a:rPr lang="en-GB" altLang="en-US" sz="4000" b="1" dirty="0">
                <a:solidFill>
                  <a:srgbClr val="FF0000"/>
                </a:solidFill>
              </a:rPr>
              <a:t>New way to train multi-layer NNs…</a:t>
            </a:r>
            <a:endParaRPr lang="en-GB" altLang="en-US" sz="4000" dirty="0"/>
          </a:p>
        </p:txBody>
      </p:sp>
      <p:pic>
        <p:nvPicPr>
          <p:cNvPr id="942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288" y="1790700"/>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704850" y="4033838"/>
            <a:ext cx="3409950"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Train </a:t>
            </a:r>
            <a:r>
              <a:rPr lang="en-GB" altLang="en-US" sz="2800" b="1" kern="0" dirty="0"/>
              <a:t>this</a:t>
            </a:r>
            <a:r>
              <a:rPr lang="en-GB" altLang="en-US" sz="2800" kern="0" dirty="0"/>
              <a:t> layer first</a:t>
            </a:r>
          </a:p>
        </p:txBody>
      </p:sp>
      <p:sp>
        <p:nvSpPr>
          <p:cNvPr id="7" name="Title 1"/>
          <p:cNvSpPr txBox="1">
            <a:spLocks/>
          </p:cNvSpPr>
          <p:nvPr/>
        </p:nvSpPr>
        <p:spPr bwMode="auto">
          <a:xfrm>
            <a:off x="1752600" y="4632325"/>
            <a:ext cx="3317875" cy="7223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then </a:t>
            </a:r>
            <a:r>
              <a:rPr lang="en-GB" altLang="en-US" sz="2800" b="1" kern="0" dirty="0"/>
              <a:t>this</a:t>
            </a:r>
            <a:r>
              <a:rPr lang="en-GB" altLang="en-US" sz="2800" kern="0" dirty="0"/>
              <a:t> layer</a:t>
            </a:r>
          </a:p>
        </p:txBody>
      </p:sp>
      <p:sp>
        <p:nvSpPr>
          <p:cNvPr id="8" name="Title 1"/>
          <p:cNvSpPr txBox="1">
            <a:spLocks/>
          </p:cNvSpPr>
          <p:nvPr/>
        </p:nvSpPr>
        <p:spPr bwMode="auto">
          <a:xfrm>
            <a:off x="3184525" y="5273675"/>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then </a:t>
            </a:r>
            <a:r>
              <a:rPr lang="en-GB" altLang="en-US" sz="2800" b="1" kern="0" dirty="0"/>
              <a:t>this</a:t>
            </a:r>
            <a:r>
              <a:rPr lang="en-GB" altLang="en-US" sz="2800" kern="0" dirty="0"/>
              <a:t> layer</a:t>
            </a:r>
          </a:p>
        </p:txBody>
      </p:sp>
      <p:sp>
        <p:nvSpPr>
          <p:cNvPr id="9" name="Rounded Rectangle 8"/>
          <p:cNvSpPr/>
          <p:nvPr/>
        </p:nvSpPr>
        <p:spPr>
          <a:xfrm>
            <a:off x="6807200" y="1706563"/>
            <a:ext cx="1320800" cy="2306637"/>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0" name="Title 1"/>
          <p:cNvSpPr txBox="1">
            <a:spLocks/>
          </p:cNvSpPr>
          <p:nvPr/>
        </p:nvSpPr>
        <p:spPr bwMode="auto">
          <a:xfrm>
            <a:off x="3814763" y="5770563"/>
            <a:ext cx="3317875" cy="7223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then </a:t>
            </a:r>
            <a:r>
              <a:rPr lang="en-GB" altLang="en-US" sz="2800" b="1" kern="0" dirty="0"/>
              <a:t>this</a:t>
            </a:r>
            <a:r>
              <a:rPr lang="en-GB" altLang="en-US" sz="2800" kern="0" dirty="0"/>
              <a:t> layer</a:t>
            </a:r>
          </a:p>
        </p:txBody>
      </p:sp>
      <p:sp>
        <p:nvSpPr>
          <p:cNvPr id="11" name="Title 1"/>
          <p:cNvSpPr txBox="1">
            <a:spLocks/>
          </p:cNvSpPr>
          <p:nvPr/>
        </p:nvSpPr>
        <p:spPr bwMode="auto">
          <a:xfrm>
            <a:off x="5473700" y="6257925"/>
            <a:ext cx="3317875"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finally </a:t>
            </a:r>
            <a:r>
              <a:rPr lang="en-GB" altLang="en-US" sz="2800" b="1" kern="0" dirty="0"/>
              <a:t>this</a:t>
            </a:r>
            <a:r>
              <a:rPr lang="en-GB" altLang="en-US" sz="2800" kern="0" dirty="0"/>
              <a:t> layer</a:t>
            </a:r>
          </a:p>
        </p:txBody>
      </p:sp>
      <p:sp>
        <p:nvSpPr>
          <p:cNvPr id="2" name="Date Placeholder 1"/>
          <p:cNvSpPr>
            <a:spLocks noGrp="1"/>
          </p:cNvSpPr>
          <p:nvPr>
            <p:ph type="dt" sz="half" idx="10"/>
          </p:nvPr>
        </p:nvSpPr>
        <p:spPr/>
        <p:txBody>
          <a:bodyPr/>
          <a:lstStyle/>
          <a:p>
            <a:fld id="{E3C5AE91-D8B4-477C-94FE-A5B25F0C90D8}" type="datetime1">
              <a:rPr lang="en-US" smtClean="0"/>
              <a:t>4/29/2022</a:t>
            </a:fld>
            <a:endParaRPr lang="en-US" dirty="0"/>
          </a:p>
        </p:txBody>
      </p:sp>
      <p:sp>
        <p:nvSpPr>
          <p:cNvPr id="3" name="Slide Number Placeholder 2"/>
          <p:cNvSpPr>
            <a:spLocks noGrp="1"/>
          </p:cNvSpPr>
          <p:nvPr>
            <p:ph type="sldNum" sz="quarter" idx="12"/>
          </p:nvPr>
        </p:nvSpPr>
        <p:spPr/>
        <p:txBody>
          <a:bodyPr/>
          <a:lstStyle/>
          <a:p>
            <a:fld id="{28FE0516-50B9-46E1-A8D9-1B5778713E50}" type="slidenum">
              <a:rPr lang="en-US" smtClean="0"/>
              <a:t>20</a:t>
            </a:fld>
            <a:endParaRPr lang="en-US" dirty="0"/>
          </a:p>
        </p:txBody>
      </p:sp>
    </p:spTree>
    <p:extLst>
      <p:ext uri="{BB962C8B-B14F-4D97-AF65-F5344CB8AC3E}">
        <p14:creationId xmlns:p14="http://schemas.microsoft.com/office/powerpoint/2010/main" val="2847861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a:xfrm>
            <a:off x="198438" y="304800"/>
            <a:ext cx="8864600" cy="1300163"/>
          </a:xfrm>
        </p:spPr>
        <p:txBody>
          <a:bodyPr/>
          <a:lstStyle/>
          <a:p>
            <a:pPr algn="ctr"/>
            <a:r>
              <a:rPr lang="en-GB" altLang="en-US" sz="4000" b="1" dirty="0">
                <a:solidFill>
                  <a:srgbClr val="FF0000"/>
                </a:solidFill>
              </a:rPr>
              <a:t>New way to train multi-layer NNs…</a:t>
            </a:r>
            <a:endParaRPr lang="en-GB" altLang="en-US" sz="4000" dirty="0"/>
          </a:p>
        </p:txBody>
      </p:sp>
      <p:pic>
        <p:nvPicPr>
          <p:cNvPr id="952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288" y="1790700"/>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233363" y="3789363"/>
            <a:ext cx="6548437" cy="1981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i="1" kern="0" dirty="0"/>
              <a:t>EACH of the (non-output) layers is trained to be an </a:t>
            </a:r>
            <a:r>
              <a:rPr lang="en-GB" altLang="en-US" sz="3200" b="1" i="1" kern="0" dirty="0" err="1"/>
              <a:t>autoencoder</a:t>
            </a:r>
            <a:endParaRPr lang="en-GB" altLang="en-US" sz="3200" b="1" i="1" kern="0" dirty="0"/>
          </a:p>
        </p:txBody>
      </p:sp>
      <p:sp>
        <p:nvSpPr>
          <p:cNvPr id="6" name="Rounded Rectangle 5"/>
          <p:cNvSpPr/>
          <p:nvPr/>
        </p:nvSpPr>
        <p:spPr>
          <a:xfrm>
            <a:off x="1727200" y="1574800"/>
            <a:ext cx="1320800" cy="2306638"/>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7" name="Title 1"/>
          <p:cNvSpPr txBox="1">
            <a:spLocks/>
          </p:cNvSpPr>
          <p:nvPr/>
        </p:nvSpPr>
        <p:spPr bwMode="auto">
          <a:xfrm>
            <a:off x="2195513" y="5476875"/>
            <a:ext cx="6223000" cy="1219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lgn="l">
              <a:defRPr/>
            </a:pPr>
            <a:r>
              <a:rPr lang="en-GB" altLang="en-US" sz="2800" i="1" kern="0" dirty="0"/>
              <a:t>Basically, it is forced to learn good features that describe what comes from the previous layer</a:t>
            </a:r>
            <a:endParaRPr lang="en-GB" altLang="en-US" b="1" i="1" kern="0" dirty="0"/>
          </a:p>
        </p:txBody>
      </p:sp>
      <p:sp>
        <p:nvSpPr>
          <p:cNvPr id="2" name="Date Placeholder 1"/>
          <p:cNvSpPr>
            <a:spLocks noGrp="1"/>
          </p:cNvSpPr>
          <p:nvPr>
            <p:ph type="dt" sz="half" idx="10"/>
          </p:nvPr>
        </p:nvSpPr>
        <p:spPr/>
        <p:txBody>
          <a:bodyPr/>
          <a:lstStyle/>
          <a:p>
            <a:fld id="{C3486E55-4A9F-414A-AB6D-C483CD2DF859}" type="datetime1">
              <a:rPr lang="en-US" smtClean="0"/>
              <a:t>4/29/2022</a:t>
            </a:fld>
            <a:endParaRPr lang="en-US" dirty="0"/>
          </a:p>
        </p:txBody>
      </p:sp>
      <p:sp>
        <p:nvSpPr>
          <p:cNvPr id="3" name="Slide Number Placeholder 2"/>
          <p:cNvSpPr>
            <a:spLocks noGrp="1"/>
          </p:cNvSpPr>
          <p:nvPr>
            <p:ph type="sldNum" sz="quarter" idx="12"/>
          </p:nvPr>
        </p:nvSpPr>
        <p:spPr/>
        <p:txBody>
          <a:bodyPr/>
          <a:lstStyle/>
          <a:p>
            <a:fld id="{28FE0516-50B9-46E1-A8D9-1B5778713E50}" type="slidenum">
              <a:rPr lang="en-US" smtClean="0"/>
              <a:t>21</a:t>
            </a:fld>
            <a:endParaRPr lang="en-US" dirty="0"/>
          </a:p>
        </p:txBody>
      </p:sp>
    </p:spTree>
    <p:extLst>
      <p:ext uri="{BB962C8B-B14F-4D97-AF65-F5344CB8AC3E}">
        <p14:creationId xmlns:p14="http://schemas.microsoft.com/office/powerpoint/2010/main" val="3655860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a:xfrm>
            <a:off x="198438" y="304800"/>
            <a:ext cx="8864600" cy="1300163"/>
          </a:xfrm>
        </p:spPr>
        <p:txBody>
          <a:bodyPr>
            <a:normAutofit/>
          </a:bodyPr>
          <a:lstStyle/>
          <a:p>
            <a:pPr algn="ctr"/>
            <a:r>
              <a:rPr lang="en-GB" altLang="en-US" b="1" dirty="0" err="1">
                <a:solidFill>
                  <a:srgbClr val="FF0000"/>
                </a:solidFill>
                <a:latin typeface="+mn-lt"/>
              </a:rPr>
              <a:t>Autoencoder</a:t>
            </a:r>
            <a:endParaRPr lang="en-GB" altLang="en-US" b="1" dirty="0">
              <a:solidFill>
                <a:srgbClr val="FF0000"/>
              </a:solidFill>
              <a:latin typeface="+mn-lt"/>
            </a:endParaRPr>
          </a:p>
        </p:txBody>
      </p:sp>
      <p:sp>
        <p:nvSpPr>
          <p:cNvPr id="2" name="Date Placeholder 1"/>
          <p:cNvSpPr>
            <a:spLocks noGrp="1"/>
          </p:cNvSpPr>
          <p:nvPr>
            <p:ph type="dt" sz="half" idx="10"/>
          </p:nvPr>
        </p:nvSpPr>
        <p:spPr/>
        <p:txBody>
          <a:bodyPr/>
          <a:lstStyle/>
          <a:p>
            <a:fld id="{D47B904D-F968-4607-BE67-362DFC1366CA}" type="datetime1">
              <a:rPr lang="en-US" smtClean="0"/>
              <a:t>4/29/2022</a:t>
            </a:fld>
            <a:endParaRPr lang="en-US" dirty="0"/>
          </a:p>
        </p:txBody>
      </p:sp>
      <p:sp>
        <p:nvSpPr>
          <p:cNvPr id="3" name="Slide Number Placeholder 2"/>
          <p:cNvSpPr>
            <a:spLocks noGrp="1"/>
          </p:cNvSpPr>
          <p:nvPr>
            <p:ph type="sldNum" sz="quarter" idx="12"/>
          </p:nvPr>
        </p:nvSpPr>
        <p:spPr/>
        <p:txBody>
          <a:bodyPr/>
          <a:lstStyle/>
          <a:p>
            <a:fld id="{28FE0516-50B9-46E1-A8D9-1B5778713E50}" type="slidenum">
              <a:rPr lang="en-US" smtClean="0"/>
              <a:t>22</a:t>
            </a:fld>
            <a:endParaRPr lang="en-US" dirty="0"/>
          </a:p>
        </p:txBody>
      </p:sp>
      <p:pic>
        <p:nvPicPr>
          <p:cNvPr id="6" name="Picture 5"/>
          <p:cNvPicPr/>
          <p:nvPr/>
        </p:nvPicPr>
        <p:blipFill rotWithShape="1">
          <a:blip r:embed="rId2">
            <a:extLst>
              <a:ext uri="{28A0092B-C50C-407E-A947-70E740481C1C}">
                <a14:useLocalDpi xmlns:a14="http://schemas.microsoft.com/office/drawing/2010/main" val="0"/>
              </a:ext>
            </a:extLst>
          </a:blip>
          <a:srcRect r="73589"/>
          <a:stretch/>
        </p:blipFill>
        <p:spPr bwMode="auto">
          <a:xfrm>
            <a:off x="2776522" y="2466774"/>
            <a:ext cx="1854202" cy="2040832"/>
          </a:xfrm>
          <a:prstGeom prst="rect">
            <a:avLst/>
          </a:prstGeom>
          <a:noFill/>
          <a:ln>
            <a:noFill/>
          </a:ln>
          <a:effectLst/>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2BB85A7D-D03A-4C6F-B1C1-828A1A101000}"/>
              </a:ext>
            </a:extLst>
          </p:cNvPr>
          <p:cNvSpPr txBox="1"/>
          <p:nvPr/>
        </p:nvSpPr>
        <p:spPr>
          <a:xfrm>
            <a:off x="2256638" y="2533475"/>
            <a:ext cx="429411" cy="400110"/>
          </a:xfrm>
          <a:prstGeom prst="rect">
            <a:avLst/>
          </a:prstGeom>
          <a:noFill/>
        </p:spPr>
        <p:txBody>
          <a:bodyPr wrap="square" rtlCol="0">
            <a:spAutoFit/>
          </a:bodyPr>
          <a:lstStyle/>
          <a:p>
            <a:r>
              <a:rPr lang="en-IN" sz="2000" dirty="0"/>
              <a:t>x</a:t>
            </a:r>
            <a:r>
              <a:rPr lang="en-IN" sz="2000" baseline="-25000" dirty="0"/>
              <a:t>1</a:t>
            </a:r>
          </a:p>
        </p:txBody>
      </p:sp>
      <p:sp>
        <p:nvSpPr>
          <p:cNvPr id="8" name="TextBox 7">
            <a:extLst>
              <a:ext uri="{FF2B5EF4-FFF2-40B4-BE49-F238E27FC236}">
                <a16:creationId xmlns:a16="http://schemas.microsoft.com/office/drawing/2014/main" id="{B421E0E4-754C-48B3-855E-5E1E8BF86F6D}"/>
              </a:ext>
            </a:extLst>
          </p:cNvPr>
          <p:cNvSpPr txBox="1"/>
          <p:nvPr/>
        </p:nvSpPr>
        <p:spPr>
          <a:xfrm>
            <a:off x="2286000" y="3246431"/>
            <a:ext cx="4572000" cy="400110"/>
          </a:xfrm>
          <a:prstGeom prst="rect">
            <a:avLst/>
          </a:prstGeom>
          <a:noFill/>
        </p:spPr>
        <p:txBody>
          <a:bodyPr wrap="square">
            <a:spAutoFit/>
          </a:bodyPr>
          <a:lstStyle/>
          <a:p>
            <a:r>
              <a:rPr lang="en-IN" sz="2000" dirty="0"/>
              <a:t>x</a:t>
            </a:r>
            <a:r>
              <a:rPr lang="en-IN" sz="2000" baseline="-25000" dirty="0"/>
              <a:t>2</a:t>
            </a:r>
          </a:p>
        </p:txBody>
      </p:sp>
      <p:sp>
        <p:nvSpPr>
          <p:cNvPr id="10" name="TextBox 9">
            <a:extLst>
              <a:ext uri="{FF2B5EF4-FFF2-40B4-BE49-F238E27FC236}">
                <a16:creationId xmlns:a16="http://schemas.microsoft.com/office/drawing/2014/main" id="{CA1DF20A-F67D-4F18-A0A5-5CFD124CCCC2}"/>
              </a:ext>
            </a:extLst>
          </p:cNvPr>
          <p:cNvSpPr txBox="1"/>
          <p:nvPr/>
        </p:nvSpPr>
        <p:spPr>
          <a:xfrm>
            <a:off x="2256638" y="3909380"/>
            <a:ext cx="4572000" cy="400110"/>
          </a:xfrm>
          <a:prstGeom prst="rect">
            <a:avLst/>
          </a:prstGeom>
          <a:noFill/>
        </p:spPr>
        <p:txBody>
          <a:bodyPr wrap="square">
            <a:spAutoFit/>
          </a:bodyPr>
          <a:lstStyle/>
          <a:p>
            <a:r>
              <a:rPr lang="en-IN" sz="2000" dirty="0"/>
              <a:t>x</a:t>
            </a:r>
            <a:r>
              <a:rPr lang="en-IN" sz="2000" baseline="-25000" dirty="0"/>
              <a:t>3</a:t>
            </a:r>
          </a:p>
        </p:txBody>
      </p:sp>
    </p:spTree>
    <p:extLst>
      <p:ext uri="{BB962C8B-B14F-4D97-AF65-F5344CB8AC3E}">
        <p14:creationId xmlns:p14="http://schemas.microsoft.com/office/powerpoint/2010/main" val="3311575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a:xfrm>
            <a:off x="198438" y="304800"/>
            <a:ext cx="8864600" cy="1300163"/>
          </a:xfrm>
        </p:spPr>
        <p:txBody>
          <a:bodyPr>
            <a:normAutofit/>
          </a:bodyPr>
          <a:lstStyle/>
          <a:p>
            <a:pPr algn="ctr"/>
            <a:r>
              <a:rPr lang="en-GB" altLang="en-US" b="1" dirty="0" err="1">
                <a:solidFill>
                  <a:srgbClr val="FF0000"/>
                </a:solidFill>
                <a:latin typeface="+mn-lt"/>
              </a:rPr>
              <a:t>Autoencoder</a:t>
            </a:r>
            <a:endParaRPr lang="en-GB" altLang="en-US" b="1" dirty="0">
              <a:solidFill>
                <a:srgbClr val="FF0000"/>
              </a:solidFill>
              <a:latin typeface="+mn-lt"/>
            </a:endParaRPr>
          </a:p>
        </p:txBody>
      </p:sp>
      <p:sp>
        <p:nvSpPr>
          <p:cNvPr id="2" name="Date Placeholder 1"/>
          <p:cNvSpPr>
            <a:spLocks noGrp="1"/>
          </p:cNvSpPr>
          <p:nvPr>
            <p:ph type="dt" sz="half" idx="10"/>
          </p:nvPr>
        </p:nvSpPr>
        <p:spPr/>
        <p:txBody>
          <a:bodyPr/>
          <a:lstStyle/>
          <a:p>
            <a:fld id="{D47B904D-F968-4607-BE67-362DFC1366CA}" type="datetime1">
              <a:rPr lang="en-US" smtClean="0"/>
              <a:t>4/29/2022</a:t>
            </a:fld>
            <a:endParaRPr lang="en-US" dirty="0"/>
          </a:p>
        </p:txBody>
      </p:sp>
      <p:sp>
        <p:nvSpPr>
          <p:cNvPr id="3" name="Slide Number Placeholder 2"/>
          <p:cNvSpPr>
            <a:spLocks noGrp="1"/>
          </p:cNvSpPr>
          <p:nvPr>
            <p:ph type="sldNum" sz="quarter" idx="12"/>
          </p:nvPr>
        </p:nvSpPr>
        <p:spPr/>
        <p:txBody>
          <a:bodyPr/>
          <a:lstStyle/>
          <a:p>
            <a:fld id="{28FE0516-50B9-46E1-A8D9-1B5778713E50}" type="slidenum">
              <a:rPr lang="en-US" smtClean="0"/>
              <a:t>23</a:t>
            </a:fld>
            <a:endParaRPr lang="en-US" dirty="0"/>
          </a:p>
        </p:txBody>
      </p:sp>
      <p:pic>
        <p:nvPicPr>
          <p:cNvPr id="6" name="Picture 5"/>
          <p:cNvPicPr/>
          <p:nvPr/>
        </p:nvPicPr>
        <p:blipFill rotWithShape="1">
          <a:blip r:embed="rId2">
            <a:extLst>
              <a:ext uri="{28A0092B-C50C-407E-A947-70E740481C1C}">
                <a14:useLocalDpi xmlns:a14="http://schemas.microsoft.com/office/drawing/2010/main" val="0"/>
              </a:ext>
            </a:extLst>
          </a:blip>
          <a:srcRect r="54515"/>
          <a:stretch/>
        </p:blipFill>
        <p:spPr bwMode="auto">
          <a:xfrm>
            <a:off x="2776521" y="2466774"/>
            <a:ext cx="3193277" cy="2040832"/>
          </a:xfrm>
          <a:prstGeom prst="rect">
            <a:avLst/>
          </a:prstGeom>
          <a:noFill/>
          <a:ln>
            <a:noFill/>
          </a:ln>
          <a:effectLst/>
          <a:extLst>
            <a:ext uri="{53640926-AAD7-44D8-BBD7-CCE9431645EC}">
              <a14:shadowObscured xmlns:a14="http://schemas.microsoft.com/office/drawing/2010/main"/>
            </a:ext>
          </a:extLst>
        </p:spPr>
      </p:pic>
      <p:grpSp>
        <p:nvGrpSpPr>
          <p:cNvPr id="4" name="Group 3">
            <a:extLst>
              <a:ext uri="{FF2B5EF4-FFF2-40B4-BE49-F238E27FC236}">
                <a16:creationId xmlns:a16="http://schemas.microsoft.com/office/drawing/2014/main" id="{0849D827-CD88-4B1D-9BC7-A9BD6B2DF457}"/>
              </a:ext>
            </a:extLst>
          </p:cNvPr>
          <p:cNvGrpSpPr/>
          <p:nvPr/>
        </p:nvGrpSpPr>
        <p:grpSpPr>
          <a:xfrm>
            <a:off x="2218888" y="2566923"/>
            <a:ext cx="4639112" cy="1778628"/>
            <a:chOff x="2218888" y="2566923"/>
            <a:chExt cx="4639112" cy="1778628"/>
          </a:xfrm>
        </p:grpSpPr>
        <p:sp>
          <p:nvSpPr>
            <p:cNvPr id="7" name="TextBox 6">
              <a:extLst>
                <a:ext uri="{FF2B5EF4-FFF2-40B4-BE49-F238E27FC236}">
                  <a16:creationId xmlns:a16="http://schemas.microsoft.com/office/drawing/2014/main" id="{02C65423-B631-4147-8725-E7C155F5F3AA}"/>
                </a:ext>
              </a:extLst>
            </p:cNvPr>
            <p:cNvSpPr txBox="1"/>
            <p:nvPr/>
          </p:nvSpPr>
          <p:spPr>
            <a:xfrm>
              <a:off x="2218888" y="2566923"/>
              <a:ext cx="467162" cy="400110"/>
            </a:xfrm>
            <a:prstGeom prst="rect">
              <a:avLst/>
            </a:prstGeom>
            <a:noFill/>
          </p:spPr>
          <p:txBody>
            <a:bodyPr wrap="square">
              <a:spAutoFit/>
            </a:bodyPr>
            <a:lstStyle/>
            <a:p>
              <a:r>
                <a:rPr lang="en-IN" sz="2000" dirty="0"/>
                <a:t> x</a:t>
              </a:r>
              <a:r>
                <a:rPr lang="en-IN" sz="2000" baseline="-25000" dirty="0"/>
                <a:t>1</a:t>
              </a:r>
              <a:endParaRPr lang="en-IN" sz="2000" dirty="0"/>
            </a:p>
          </p:txBody>
        </p:sp>
        <p:sp>
          <p:nvSpPr>
            <p:cNvPr id="9" name="TextBox 8">
              <a:extLst>
                <a:ext uri="{FF2B5EF4-FFF2-40B4-BE49-F238E27FC236}">
                  <a16:creationId xmlns:a16="http://schemas.microsoft.com/office/drawing/2014/main" id="{439C7791-BA05-4F94-976F-3D7E0A60D6E6}"/>
                </a:ext>
              </a:extLst>
            </p:cNvPr>
            <p:cNvSpPr txBox="1"/>
            <p:nvPr/>
          </p:nvSpPr>
          <p:spPr>
            <a:xfrm>
              <a:off x="2286000" y="3246431"/>
              <a:ext cx="400050" cy="400110"/>
            </a:xfrm>
            <a:prstGeom prst="rect">
              <a:avLst/>
            </a:prstGeom>
            <a:noFill/>
          </p:spPr>
          <p:txBody>
            <a:bodyPr wrap="square">
              <a:spAutoFit/>
            </a:bodyPr>
            <a:lstStyle/>
            <a:p>
              <a:r>
                <a:rPr lang="en-IN" sz="2000" dirty="0"/>
                <a:t>x</a:t>
              </a:r>
              <a:r>
                <a:rPr lang="en-IN" sz="2000" baseline="-25000" dirty="0"/>
                <a:t>2</a:t>
              </a:r>
              <a:endParaRPr lang="en-IN" sz="2000" dirty="0"/>
            </a:p>
          </p:txBody>
        </p:sp>
        <p:sp>
          <p:nvSpPr>
            <p:cNvPr id="11" name="TextBox 10">
              <a:extLst>
                <a:ext uri="{FF2B5EF4-FFF2-40B4-BE49-F238E27FC236}">
                  <a16:creationId xmlns:a16="http://schemas.microsoft.com/office/drawing/2014/main" id="{8BFF05D7-618E-47D0-9EF2-B39B75975788}"/>
                </a:ext>
              </a:extLst>
            </p:cNvPr>
            <p:cNvSpPr txBox="1"/>
            <p:nvPr/>
          </p:nvSpPr>
          <p:spPr>
            <a:xfrm>
              <a:off x="2286000" y="3945441"/>
              <a:ext cx="4572000" cy="400110"/>
            </a:xfrm>
            <a:prstGeom prst="rect">
              <a:avLst/>
            </a:prstGeom>
            <a:noFill/>
          </p:spPr>
          <p:txBody>
            <a:bodyPr wrap="square">
              <a:spAutoFit/>
            </a:bodyPr>
            <a:lstStyle/>
            <a:p>
              <a:r>
                <a:rPr lang="en-IN" sz="2000" dirty="0"/>
                <a:t>x</a:t>
              </a:r>
              <a:r>
                <a:rPr lang="en-IN" sz="2000" baseline="-25000" dirty="0"/>
                <a:t>3</a:t>
              </a:r>
              <a:endParaRPr lang="en-IN" sz="2000" dirty="0"/>
            </a:p>
          </p:txBody>
        </p:sp>
        <p:sp>
          <p:nvSpPr>
            <p:cNvPr id="13" name="TextBox 12">
              <a:extLst>
                <a:ext uri="{FF2B5EF4-FFF2-40B4-BE49-F238E27FC236}">
                  <a16:creationId xmlns:a16="http://schemas.microsoft.com/office/drawing/2014/main" id="{9317A5CC-B73F-4CA6-8416-4A3B5994F814}"/>
                </a:ext>
              </a:extLst>
            </p:cNvPr>
            <p:cNvSpPr txBox="1"/>
            <p:nvPr/>
          </p:nvSpPr>
          <p:spPr>
            <a:xfrm>
              <a:off x="6060269" y="2652110"/>
              <a:ext cx="504433" cy="400110"/>
            </a:xfrm>
            <a:prstGeom prst="rect">
              <a:avLst/>
            </a:prstGeom>
            <a:noFill/>
          </p:spPr>
          <p:txBody>
            <a:bodyPr wrap="square">
              <a:spAutoFit/>
            </a:bodyPr>
            <a:lstStyle/>
            <a:p>
              <a:r>
                <a:rPr lang="en-IN" sz="2000" dirty="0"/>
                <a:t>x</a:t>
              </a:r>
              <a:r>
                <a:rPr lang="en-IN" sz="2000" baseline="-25000" dirty="0"/>
                <a:t>1</a:t>
              </a:r>
              <a:endParaRPr lang="en-IN" sz="2000" dirty="0"/>
            </a:p>
          </p:txBody>
        </p:sp>
      </p:grpSp>
      <p:sp>
        <p:nvSpPr>
          <p:cNvPr id="15" name="TextBox 14">
            <a:extLst>
              <a:ext uri="{FF2B5EF4-FFF2-40B4-BE49-F238E27FC236}">
                <a16:creationId xmlns:a16="http://schemas.microsoft.com/office/drawing/2014/main" id="{D8229432-8096-4F34-95DF-F4927E76351F}"/>
              </a:ext>
            </a:extLst>
          </p:cNvPr>
          <p:cNvSpPr txBox="1"/>
          <p:nvPr/>
        </p:nvSpPr>
        <p:spPr>
          <a:xfrm>
            <a:off x="6060269" y="3354019"/>
            <a:ext cx="397681" cy="400110"/>
          </a:xfrm>
          <a:prstGeom prst="rect">
            <a:avLst/>
          </a:prstGeom>
          <a:noFill/>
        </p:spPr>
        <p:txBody>
          <a:bodyPr wrap="square">
            <a:spAutoFit/>
          </a:bodyPr>
          <a:lstStyle/>
          <a:p>
            <a:r>
              <a:rPr lang="en-IN" sz="2000" dirty="0"/>
              <a:t>x</a:t>
            </a:r>
            <a:r>
              <a:rPr lang="en-IN" sz="2000" baseline="-25000" dirty="0"/>
              <a:t>2</a:t>
            </a:r>
            <a:endParaRPr lang="en-IN" sz="2000" dirty="0"/>
          </a:p>
        </p:txBody>
      </p:sp>
      <p:sp>
        <p:nvSpPr>
          <p:cNvPr id="17" name="TextBox 16">
            <a:extLst>
              <a:ext uri="{FF2B5EF4-FFF2-40B4-BE49-F238E27FC236}">
                <a16:creationId xmlns:a16="http://schemas.microsoft.com/office/drawing/2014/main" id="{069FAE6D-D2DF-48D6-906F-70C690BB2605}"/>
              </a:ext>
            </a:extLst>
          </p:cNvPr>
          <p:cNvSpPr txBox="1"/>
          <p:nvPr/>
        </p:nvSpPr>
        <p:spPr>
          <a:xfrm>
            <a:off x="6060269" y="4099367"/>
            <a:ext cx="397681" cy="400110"/>
          </a:xfrm>
          <a:prstGeom prst="rect">
            <a:avLst/>
          </a:prstGeom>
          <a:noFill/>
        </p:spPr>
        <p:txBody>
          <a:bodyPr wrap="square">
            <a:spAutoFit/>
          </a:bodyPr>
          <a:lstStyle/>
          <a:p>
            <a:r>
              <a:rPr lang="en-IN" sz="2000" dirty="0"/>
              <a:t>x</a:t>
            </a:r>
            <a:r>
              <a:rPr lang="en-IN" sz="2000" baseline="-25000" dirty="0"/>
              <a:t>3</a:t>
            </a:r>
            <a:endParaRPr lang="en-IN" sz="2000" dirty="0"/>
          </a:p>
        </p:txBody>
      </p:sp>
    </p:spTree>
    <p:extLst>
      <p:ext uri="{BB962C8B-B14F-4D97-AF65-F5344CB8AC3E}">
        <p14:creationId xmlns:p14="http://schemas.microsoft.com/office/powerpoint/2010/main" val="573002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a:xfrm>
            <a:off x="198438" y="304800"/>
            <a:ext cx="8864600" cy="1300163"/>
          </a:xfrm>
        </p:spPr>
        <p:txBody>
          <a:bodyPr>
            <a:normAutofit/>
          </a:bodyPr>
          <a:lstStyle/>
          <a:p>
            <a:pPr algn="ctr"/>
            <a:r>
              <a:rPr lang="en-GB" altLang="en-US" b="1" dirty="0">
                <a:solidFill>
                  <a:srgbClr val="FF0000"/>
                </a:solidFill>
                <a:latin typeface="+mn-lt"/>
              </a:rPr>
              <a:t>Autoencoder</a:t>
            </a:r>
          </a:p>
        </p:txBody>
      </p:sp>
      <p:sp>
        <p:nvSpPr>
          <p:cNvPr id="2" name="Date Placeholder 1"/>
          <p:cNvSpPr>
            <a:spLocks noGrp="1"/>
          </p:cNvSpPr>
          <p:nvPr>
            <p:ph type="dt" sz="half" idx="10"/>
          </p:nvPr>
        </p:nvSpPr>
        <p:spPr/>
        <p:txBody>
          <a:bodyPr/>
          <a:lstStyle/>
          <a:p>
            <a:fld id="{D47B904D-F968-4607-BE67-362DFC1366CA}" type="datetime1">
              <a:rPr lang="en-US" smtClean="0"/>
              <a:t>4/29/2022</a:t>
            </a:fld>
            <a:endParaRPr lang="en-US" dirty="0"/>
          </a:p>
        </p:txBody>
      </p:sp>
      <p:sp>
        <p:nvSpPr>
          <p:cNvPr id="3" name="Slide Number Placeholder 2"/>
          <p:cNvSpPr>
            <a:spLocks noGrp="1"/>
          </p:cNvSpPr>
          <p:nvPr>
            <p:ph type="sldNum" sz="quarter" idx="12"/>
          </p:nvPr>
        </p:nvSpPr>
        <p:spPr/>
        <p:txBody>
          <a:bodyPr/>
          <a:lstStyle/>
          <a:p>
            <a:fld id="{28FE0516-50B9-46E1-A8D9-1B5778713E50}" type="slidenum">
              <a:rPr lang="en-US" smtClean="0"/>
              <a:t>24</a:t>
            </a:fld>
            <a:endParaRPr lang="en-US" dirty="0"/>
          </a:p>
        </p:txBody>
      </p:sp>
      <p:pic>
        <p:nvPicPr>
          <p:cNvPr id="6" name="Picture 5"/>
          <p:cNvPicPr/>
          <p:nvPr/>
        </p:nvPicPr>
        <p:blipFill rotWithShape="1">
          <a:blip r:embed="rId2">
            <a:extLst>
              <a:ext uri="{28A0092B-C50C-407E-A947-70E740481C1C}">
                <a14:useLocalDpi xmlns:a14="http://schemas.microsoft.com/office/drawing/2010/main" val="0"/>
              </a:ext>
            </a:extLst>
          </a:blip>
          <a:srcRect r="54515"/>
          <a:stretch/>
        </p:blipFill>
        <p:spPr bwMode="auto">
          <a:xfrm>
            <a:off x="2776521" y="2566923"/>
            <a:ext cx="3193277" cy="2040832"/>
          </a:xfrm>
          <a:prstGeom prst="rect">
            <a:avLst/>
          </a:prstGeom>
          <a:noFill/>
          <a:ln>
            <a:noFill/>
          </a:ln>
          <a:effectLst/>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02C65423-B631-4147-8725-E7C155F5F3AA}"/>
              </a:ext>
            </a:extLst>
          </p:cNvPr>
          <p:cNvSpPr txBox="1"/>
          <p:nvPr/>
        </p:nvSpPr>
        <p:spPr>
          <a:xfrm>
            <a:off x="2218888" y="2566923"/>
            <a:ext cx="467162" cy="400110"/>
          </a:xfrm>
          <a:prstGeom prst="rect">
            <a:avLst/>
          </a:prstGeom>
          <a:noFill/>
        </p:spPr>
        <p:txBody>
          <a:bodyPr wrap="square">
            <a:spAutoFit/>
          </a:bodyPr>
          <a:lstStyle/>
          <a:p>
            <a:r>
              <a:rPr lang="en-IN" sz="2000" dirty="0"/>
              <a:t> x</a:t>
            </a:r>
            <a:r>
              <a:rPr lang="en-IN" sz="2000" baseline="-25000" dirty="0"/>
              <a:t>1</a:t>
            </a:r>
            <a:endParaRPr lang="en-IN" sz="2000" dirty="0"/>
          </a:p>
        </p:txBody>
      </p:sp>
      <p:sp>
        <p:nvSpPr>
          <p:cNvPr id="9" name="TextBox 8">
            <a:extLst>
              <a:ext uri="{FF2B5EF4-FFF2-40B4-BE49-F238E27FC236}">
                <a16:creationId xmlns:a16="http://schemas.microsoft.com/office/drawing/2014/main" id="{439C7791-BA05-4F94-976F-3D7E0A60D6E6}"/>
              </a:ext>
            </a:extLst>
          </p:cNvPr>
          <p:cNvSpPr txBox="1"/>
          <p:nvPr/>
        </p:nvSpPr>
        <p:spPr>
          <a:xfrm>
            <a:off x="2286000" y="3246431"/>
            <a:ext cx="400050" cy="400110"/>
          </a:xfrm>
          <a:prstGeom prst="rect">
            <a:avLst/>
          </a:prstGeom>
          <a:noFill/>
        </p:spPr>
        <p:txBody>
          <a:bodyPr wrap="square">
            <a:spAutoFit/>
          </a:bodyPr>
          <a:lstStyle/>
          <a:p>
            <a:r>
              <a:rPr lang="en-IN" sz="2000" dirty="0"/>
              <a:t>x</a:t>
            </a:r>
            <a:r>
              <a:rPr lang="en-IN" sz="2000" baseline="-25000" dirty="0"/>
              <a:t>2</a:t>
            </a:r>
            <a:endParaRPr lang="en-IN" sz="2000" dirty="0"/>
          </a:p>
        </p:txBody>
      </p:sp>
      <p:sp>
        <p:nvSpPr>
          <p:cNvPr id="11" name="TextBox 10">
            <a:extLst>
              <a:ext uri="{FF2B5EF4-FFF2-40B4-BE49-F238E27FC236}">
                <a16:creationId xmlns:a16="http://schemas.microsoft.com/office/drawing/2014/main" id="{8BFF05D7-618E-47D0-9EF2-B39B75975788}"/>
              </a:ext>
            </a:extLst>
          </p:cNvPr>
          <p:cNvSpPr txBox="1"/>
          <p:nvPr/>
        </p:nvSpPr>
        <p:spPr>
          <a:xfrm>
            <a:off x="2286000" y="3945441"/>
            <a:ext cx="4572000" cy="400110"/>
          </a:xfrm>
          <a:prstGeom prst="rect">
            <a:avLst/>
          </a:prstGeom>
          <a:noFill/>
        </p:spPr>
        <p:txBody>
          <a:bodyPr wrap="square">
            <a:spAutoFit/>
          </a:bodyPr>
          <a:lstStyle/>
          <a:p>
            <a:r>
              <a:rPr lang="en-IN" sz="2000" dirty="0"/>
              <a:t>x</a:t>
            </a:r>
            <a:r>
              <a:rPr lang="en-IN" sz="2000" baseline="-25000" dirty="0"/>
              <a:t>3</a:t>
            </a:r>
            <a:endParaRPr lang="en-IN" sz="2000" dirty="0"/>
          </a:p>
        </p:txBody>
      </p:sp>
      <p:sp>
        <p:nvSpPr>
          <p:cNvPr id="13" name="TextBox 12">
            <a:extLst>
              <a:ext uri="{FF2B5EF4-FFF2-40B4-BE49-F238E27FC236}">
                <a16:creationId xmlns:a16="http://schemas.microsoft.com/office/drawing/2014/main" id="{9317A5CC-B73F-4CA6-8416-4A3B5994F814}"/>
              </a:ext>
            </a:extLst>
          </p:cNvPr>
          <p:cNvSpPr txBox="1"/>
          <p:nvPr/>
        </p:nvSpPr>
        <p:spPr>
          <a:xfrm>
            <a:off x="6060269" y="2652110"/>
            <a:ext cx="504433" cy="400110"/>
          </a:xfrm>
          <a:prstGeom prst="rect">
            <a:avLst/>
          </a:prstGeom>
          <a:noFill/>
        </p:spPr>
        <p:txBody>
          <a:bodyPr wrap="square">
            <a:spAutoFit/>
          </a:bodyPr>
          <a:lstStyle/>
          <a:p>
            <a:r>
              <a:rPr lang="en-IN" sz="2000" dirty="0"/>
              <a:t>x</a:t>
            </a:r>
            <a:r>
              <a:rPr lang="en-IN" sz="2000" baseline="-25000" dirty="0"/>
              <a:t>1</a:t>
            </a:r>
            <a:endParaRPr lang="en-IN" sz="2000" dirty="0"/>
          </a:p>
        </p:txBody>
      </p:sp>
      <p:sp>
        <p:nvSpPr>
          <p:cNvPr id="15" name="TextBox 14">
            <a:extLst>
              <a:ext uri="{FF2B5EF4-FFF2-40B4-BE49-F238E27FC236}">
                <a16:creationId xmlns:a16="http://schemas.microsoft.com/office/drawing/2014/main" id="{D8229432-8096-4F34-95DF-F4927E76351F}"/>
              </a:ext>
            </a:extLst>
          </p:cNvPr>
          <p:cNvSpPr txBox="1"/>
          <p:nvPr/>
        </p:nvSpPr>
        <p:spPr>
          <a:xfrm>
            <a:off x="6060269" y="3354019"/>
            <a:ext cx="397681" cy="400110"/>
          </a:xfrm>
          <a:prstGeom prst="rect">
            <a:avLst/>
          </a:prstGeom>
          <a:noFill/>
        </p:spPr>
        <p:txBody>
          <a:bodyPr wrap="square">
            <a:spAutoFit/>
          </a:bodyPr>
          <a:lstStyle/>
          <a:p>
            <a:r>
              <a:rPr lang="en-IN" sz="2000" dirty="0"/>
              <a:t>x</a:t>
            </a:r>
            <a:r>
              <a:rPr lang="en-IN" sz="2000" baseline="-25000" dirty="0"/>
              <a:t>2</a:t>
            </a:r>
            <a:endParaRPr lang="en-IN" sz="2000" dirty="0"/>
          </a:p>
        </p:txBody>
      </p:sp>
      <p:sp>
        <p:nvSpPr>
          <p:cNvPr id="17" name="TextBox 16">
            <a:extLst>
              <a:ext uri="{FF2B5EF4-FFF2-40B4-BE49-F238E27FC236}">
                <a16:creationId xmlns:a16="http://schemas.microsoft.com/office/drawing/2014/main" id="{069FAE6D-D2DF-48D6-906F-70C690BB2605}"/>
              </a:ext>
            </a:extLst>
          </p:cNvPr>
          <p:cNvSpPr txBox="1"/>
          <p:nvPr/>
        </p:nvSpPr>
        <p:spPr>
          <a:xfrm>
            <a:off x="6060269" y="4099367"/>
            <a:ext cx="397681" cy="400110"/>
          </a:xfrm>
          <a:prstGeom prst="rect">
            <a:avLst/>
          </a:prstGeom>
          <a:noFill/>
        </p:spPr>
        <p:txBody>
          <a:bodyPr wrap="square">
            <a:spAutoFit/>
          </a:bodyPr>
          <a:lstStyle/>
          <a:p>
            <a:r>
              <a:rPr lang="en-IN" sz="2000" dirty="0"/>
              <a:t>x</a:t>
            </a:r>
            <a:r>
              <a:rPr lang="en-IN" sz="2000" baseline="-25000" dirty="0"/>
              <a:t>3</a:t>
            </a:r>
            <a:endParaRPr lang="en-IN" sz="2000" dirty="0"/>
          </a:p>
        </p:txBody>
      </p:sp>
      <p:cxnSp>
        <p:nvCxnSpPr>
          <p:cNvPr id="24" name="Straight Connector 23">
            <a:extLst>
              <a:ext uri="{FF2B5EF4-FFF2-40B4-BE49-F238E27FC236}">
                <a16:creationId xmlns:a16="http://schemas.microsoft.com/office/drawing/2014/main" id="{3EC1C172-4E8C-400A-85E2-EFDD98A6DF08}"/>
              </a:ext>
            </a:extLst>
          </p:cNvPr>
          <p:cNvCxnSpPr/>
          <p:nvPr/>
        </p:nvCxnSpPr>
        <p:spPr>
          <a:xfrm>
            <a:off x="4572000" y="2766978"/>
            <a:ext cx="888521" cy="1578573"/>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B3941951-F88D-4330-90DA-7314B3AD1903}"/>
              </a:ext>
            </a:extLst>
          </p:cNvPr>
          <p:cNvCxnSpPr/>
          <p:nvPr/>
        </p:nvCxnSpPr>
        <p:spPr>
          <a:xfrm flipH="1">
            <a:off x="4572000" y="2766978"/>
            <a:ext cx="871268" cy="1658373"/>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93397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7281" y="680160"/>
            <a:ext cx="5716068" cy="625171"/>
          </a:xfrm>
          <a:prstGeom prst="rect">
            <a:avLst/>
          </a:prstGeom>
        </p:spPr>
        <p:txBody>
          <a:bodyPr vert="horz" wrap="square" lIns="0" tIns="9525" rIns="0" bIns="0" rtlCol="0" anchor="ctr">
            <a:spAutoFit/>
          </a:bodyPr>
          <a:lstStyle/>
          <a:p>
            <a:pPr marL="9525" algn="ctr">
              <a:lnSpc>
                <a:spcPct val="100000"/>
              </a:lnSpc>
              <a:spcBef>
                <a:spcPts val="75"/>
              </a:spcBef>
            </a:pPr>
            <a:r>
              <a:rPr sz="4000" b="1" spc="-11" dirty="0">
                <a:solidFill>
                  <a:srgbClr val="FF0000"/>
                </a:solidFill>
                <a:latin typeface="+mn-lt"/>
              </a:rPr>
              <a:t>What </a:t>
            </a:r>
            <a:r>
              <a:rPr sz="4000" b="1" dirty="0">
                <a:solidFill>
                  <a:srgbClr val="FF0000"/>
                </a:solidFill>
                <a:latin typeface="+mn-lt"/>
              </a:rPr>
              <a:t>is Deep</a:t>
            </a:r>
            <a:r>
              <a:rPr sz="4000" b="1" spc="-15" dirty="0">
                <a:solidFill>
                  <a:srgbClr val="FF0000"/>
                </a:solidFill>
                <a:latin typeface="+mn-lt"/>
              </a:rPr>
              <a:t> </a:t>
            </a:r>
            <a:r>
              <a:rPr sz="4000" b="1" spc="-4" dirty="0">
                <a:solidFill>
                  <a:srgbClr val="FF0000"/>
                </a:solidFill>
                <a:latin typeface="+mn-lt"/>
              </a:rPr>
              <a:t>Learning</a:t>
            </a:r>
            <a:endParaRPr sz="4000" b="1" dirty="0">
              <a:solidFill>
                <a:srgbClr val="FF0000"/>
              </a:solidFill>
              <a:latin typeface="+mn-lt"/>
            </a:endParaRPr>
          </a:p>
        </p:txBody>
      </p:sp>
      <p:sp>
        <p:nvSpPr>
          <p:cNvPr id="3" name="object 3"/>
          <p:cNvSpPr/>
          <p:nvPr/>
        </p:nvSpPr>
        <p:spPr>
          <a:xfrm>
            <a:off x="1244601" y="2289174"/>
            <a:ext cx="1244600" cy="1028700"/>
          </a:xfrm>
          <a:prstGeom prst="rect">
            <a:avLst/>
          </a:prstGeom>
          <a:blipFill>
            <a:blip r:embed="rId2" cstate="print"/>
            <a:stretch>
              <a:fillRect/>
            </a:stretch>
          </a:blipFill>
        </p:spPr>
        <p:txBody>
          <a:bodyPr wrap="square" lIns="0" tIns="0" rIns="0" bIns="0" rtlCol="0"/>
          <a:lstStyle/>
          <a:p>
            <a:endParaRPr sz="1350"/>
          </a:p>
        </p:txBody>
      </p:sp>
      <p:sp>
        <p:nvSpPr>
          <p:cNvPr id="4" name="object 4"/>
          <p:cNvSpPr/>
          <p:nvPr/>
        </p:nvSpPr>
        <p:spPr>
          <a:xfrm>
            <a:off x="1552575" y="2603500"/>
            <a:ext cx="625475" cy="454025"/>
          </a:xfrm>
          <a:prstGeom prst="rect">
            <a:avLst/>
          </a:prstGeom>
          <a:blipFill>
            <a:blip r:embed="rId3" cstate="print"/>
            <a:stretch>
              <a:fillRect/>
            </a:stretch>
          </a:blipFill>
        </p:spPr>
        <p:txBody>
          <a:bodyPr wrap="square" lIns="0" tIns="0" rIns="0" bIns="0" rtlCol="0"/>
          <a:lstStyle/>
          <a:p>
            <a:endParaRPr sz="1350"/>
          </a:p>
        </p:txBody>
      </p:sp>
      <p:sp>
        <p:nvSpPr>
          <p:cNvPr id="5" name="object 5"/>
          <p:cNvSpPr/>
          <p:nvPr/>
        </p:nvSpPr>
        <p:spPr>
          <a:xfrm>
            <a:off x="1291070" y="2322367"/>
            <a:ext cx="1149522" cy="935181"/>
          </a:xfrm>
          <a:prstGeom prst="rect">
            <a:avLst/>
          </a:prstGeom>
          <a:solidFill>
            <a:srgbClr val="0070C0"/>
          </a:solidFill>
        </p:spPr>
        <p:txBody>
          <a:bodyPr wrap="square" lIns="0" tIns="0" rIns="0" bIns="0" rtlCol="0"/>
          <a:lstStyle/>
          <a:p>
            <a:endParaRPr sz="1350"/>
          </a:p>
        </p:txBody>
      </p:sp>
      <p:sp>
        <p:nvSpPr>
          <p:cNvPr id="6" name="object 6"/>
          <p:cNvSpPr txBox="1"/>
          <p:nvPr/>
        </p:nvSpPr>
        <p:spPr>
          <a:xfrm>
            <a:off x="1694381" y="2668038"/>
            <a:ext cx="342900" cy="217367"/>
          </a:xfrm>
          <a:prstGeom prst="rect">
            <a:avLst/>
          </a:prstGeom>
        </p:spPr>
        <p:txBody>
          <a:bodyPr vert="horz" wrap="square" lIns="0" tIns="9525" rIns="0" bIns="0" rtlCol="0">
            <a:spAutoFit/>
          </a:bodyPr>
          <a:lstStyle/>
          <a:p>
            <a:pPr marL="9525">
              <a:spcBef>
                <a:spcPts val="75"/>
              </a:spcBef>
            </a:pPr>
            <a:r>
              <a:rPr sz="1350" spc="4" dirty="0">
                <a:solidFill>
                  <a:srgbClr val="FFFFFF"/>
                </a:solidFill>
                <a:latin typeface="Calibri"/>
                <a:cs typeface="Calibri"/>
              </a:rPr>
              <a:t>D</a:t>
            </a:r>
            <a:r>
              <a:rPr sz="1350" spc="-15" dirty="0">
                <a:solidFill>
                  <a:srgbClr val="FFFFFF"/>
                </a:solidFill>
                <a:latin typeface="Calibri"/>
                <a:cs typeface="Calibri"/>
              </a:rPr>
              <a:t>a</a:t>
            </a:r>
            <a:r>
              <a:rPr sz="1350" spc="-19" dirty="0">
                <a:solidFill>
                  <a:srgbClr val="FFFFFF"/>
                </a:solidFill>
                <a:latin typeface="Calibri"/>
                <a:cs typeface="Calibri"/>
              </a:rPr>
              <a:t>t</a:t>
            </a:r>
            <a:r>
              <a:rPr sz="1350" dirty="0">
                <a:solidFill>
                  <a:srgbClr val="FFFFFF"/>
                </a:solidFill>
                <a:latin typeface="Calibri"/>
                <a:cs typeface="Calibri"/>
              </a:rPr>
              <a:t>a</a:t>
            </a:r>
            <a:endParaRPr sz="1350" dirty="0">
              <a:latin typeface="Calibri"/>
              <a:cs typeface="Calibri"/>
            </a:endParaRPr>
          </a:p>
        </p:txBody>
      </p:sp>
      <p:sp>
        <p:nvSpPr>
          <p:cNvPr id="7" name="object 7"/>
          <p:cNvSpPr/>
          <p:nvPr/>
        </p:nvSpPr>
        <p:spPr>
          <a:xfrm>
            <a:off x="2809875" y="2289174"/>
            <a:ext cx="1660524" cy="1028700"/>
          </a:xfrm>
          <a:prstGeom prst="rect">
            <a:avLst/>
          </a:prstGeom>
          <a:blipFill>
            <a:blip r:embed="rId4" cstate="print"/>
            <a:stretch>
              <a:fillRect/>
            </a:stretch>
          </a:blipFill>
        </p:spPr>
        <p:txBody>
          <a:bodyPr wrap="square" lIns="0" tIns="0" rIns="0" bIns="0" rtlCol="0"/>
          <a:lstStyle/>
          <a:p>
            <a:endParaRPr sz="1350"/>
          </a:p>
        </p:txBody>
      </p:sp>
      <p:sp>
        <p:nvSpPr>
          <p:cNvPr id="8" name="object 8"/>
          <p:cNvSpPr/>
          <p:nvPr/>
        </p:nvSpPr>
        <p:spPr>
          <a:xfrm>
            <a:off x="2851150" y="2603500"/>
            <a:ext cx="1577975" cy="454025"/>
          </a:xfrm>
          <a:prstGeom prst="rect">
            <a:avLst/>
          </a:prstGeom>
          <a:blipFill>
            <a:blip r:embed="rId5" cstate="print"/>
            <a:stretch>
              <a:fillRect/>
            </a:stretch>
          </a:blipFill>
        </p:spPr>
        <p:txBody>
          <a:bodyPr wrap="square" lIns="0" tIns="0" rIns="0" bIns="0" rtlCol="0"/>
          <a:lstStyle/>
          <a:p>
            <a:endParaRPr sz="1350"/>
          </a:p>
        </p:txBody>
      </p:sp>
      <p:sp>
        <p:nvSpPr>
          <p:cNvPr id="9" name="object 9"/>
          <p:cNvSpPr/>
          <p:nvPr/>
        </p:nvSpPr>
        <p:spPr>
          <a:xfrm>
            <a:off x="2858601" y="2322367"/>
            <a:ext cx="1563177" cy="935181"/>
          </a:xfrm>
          <a:prstGeom prst="rect">
            <a:avLst/>
          </a:prstGeom>
          <a:solidFill>
            <a:srgbClr val="0070C0"/>
          </a:solidFill>
        </p:spPr>
        <p:txBody>
          <a:bodyPr wrap="square" lIns="0" tIns="0" rIns="0" bIns="0" rtlCol="0"/>
          <a:lstStyle/>
          <a:p>
            <a:endParaRPr sz="1350"/>
          </a:p>
        </p:txBody>
      </p:sp>
      <p:sp>
        <p:nvSpPr>
          <p:cNvPr id="10" name="object 10"/>
          <p:cNvSpPr txBox="1"/>
          <p:nvPr/>
        </p:nvSpPr>
        <p:spPr>
          <a:xfrm>
            <a:off x="2993037" y="2668038"/>
            <a:ext cx="1294448" cy="217367"/>
          </a:xfrm>
          <a:prstGeom prst="rect">
            <a:avLst/>
          </a:prstGeom>
        </p:spPr>
        <p:txBody>
          <a:bodyPr vert="horz" wrap="square" lIns="0" tIns="9525" rIns="0" bIns="0" rtlCol="0">
            <a:spAutoFit/>
          </a:bodyPr>
          <a:lstStyle/>
          <a:p>
            <a:pPr marL="9525">
              <a:spcBef>
                <a:spcPts val="75"/>
              </a:spcBef>
            </a:pPr>
            <a:r>
              <a:rPr sz="1350" spc="-11" dirty="0">
                <a:solidFill>
                  <a:srgbClr val="FFFFFF"/>
                </a:solidFill>
                <a:latin typeface="Calibri"/>
                <a:cs typeface="Calibri"/>
              </a:rPr>
              <a:t>Feature</a:t>
            </a:r>
            <a:r>
              <a:rPr sz="1350" spc="-30" dirty="0">
                <a:solidFill>
                  <a:srgbClr val="FFFFFF"/>
                </a:solidFill>
                <a:latin typeface="Calibri"/>
                <a:cs typeface="Calibri"/>
              </a:rPr>
              <a:t> </a:t>
            </a:r>
            <a:r>
              <a:rPr sz="1350" spc="-8" dirty="0">
                <a:solidFill>
                  <a:srgbClr val="FFFFFF"/>
                </a:solidFill>
                <a:latin typeface="Calibri"/>
                <a:cs typeface="Calibri"/>
              </a:rPr>
              <a:t>extraction</a:t>
            </a:r>
            <a:endParaRPr sz="1350">
              <a:latin typeface="Calibri"/>
              <a:cs typeface="Calibri"/>
            </a:endParaRPr>
          </a:p>
        </p:txBody>
      </p:sp>
      <p:sp>
        <p:nvSpPr>
          <p:cNvPr id="11" name="object 11"/>
          <p:cNvSpPr/>
          <p:nvPr/>
        </p:nvSpPr>
        <p:spPr>
          <a:xfrm>
            <a:off x="4791075" y="2289174"/>
            <a:ext cx="3108324" cy="1028700"/>
          </a:xfrm>
          <a:prstGeom prst="rect">
            <a:avLst/>
          </a:prstGeom>
          <a:blipFill>
            <a:blip r:embed="rId6" cstate="print"/>
            <a:stretch>
              <a:fillRect/>
            </a:stretch>
          </a:blipFill>
        </p:spPr>
        <p:txBody>
          <a:bodyPr wrap="square" lIns="0" tIns="0" rIns="0" bIns="0" rtlCol="0"/>
          <a:lstStyle/>
          <a:p>
            <a:endParaRPr sz="1350"/>
          </a:p>
        </p:txBody>
      </p:sp>
      <p:sp>
        <p:nvSpPr>
          <p:cNvPr id="12" name="object 12"/>
          <p:cNvSpPr/>
          <p:nvPr/>
        </p:nvSpPr>
        <p:spPr>
          <a:xfrm>
            <a:off x="5597525" y="2603500"/>
            <a:ext cx="1495425" cy="454025"/>
          </a:xfrm>
          <a:prstGeom prst="rect">
            <a:avLst/>
          </a:prstGeom>
          <a:blipFill>
            <a:blip r:embed="rId7" cstate="print"/>
            <a:stretch>
              <a:fillRect/>
            </a:stretch>
          </a:blipFill>
        </p:spPr>
        <p:txBody>
          <a:bodyPr wrap="square" lIns="0" tIns="0" rIns="0" bIns="0" rtlCol="0"/>
          <a:lstStyle/>
          <a:p>
            <a:endParaRPr sz="1350"/>
          </a:p>
        </p:txBody>
      </p:sp>
      <p:sp>
        <p:nvSpPr>
          <p:cNvPr id="13" name="object 13"/>
          <p:cNvSpPr/>
          <p:nvPr/>
        </p:nvSpPr>
        <p:spPr>
          <a:xfrm>
            <a:off x="4839785" y="2322367"/>
            <a:ext cx="3013143" cy="935181"/>
          </a:xfrm>
          <a:prstGeom prst="rect">
            <a:avLst/>
          </a:prstGeom>
          <a:solidFill>
            <a:srgbClr val="0070C0"/>
          </a:solidFill>
        </p:spPr>
        <p:txBody>
          <a:bodyPr wrap="square" lIns="0" tIns="0" rIns="0" bIns="0" rtlCol="0"/>
          <a:lstStyle/>
          <a:p>
            <a:endParaRPr sz="1350"/>
          </a:p>
        </p:txBody>
      </p:sp>
      <p:sp>
        <p:nvSpPr>
          <p:cNvPr id="14" name="object 14"/>
          <p:cNvSpPr txBox="1"/>
          <p:nvPr/>
        </p:nvSpPr>
        <p:spPr>
          <a:xfrm>
            <a:off x="5740258" y="2668038"/>
            <a:ext cx="1212533" cy="217367"/>
          </a:xfrm>
          <a:prstGeom prst="rect">
            <a:avLst/>
          </a:prstGeom>
        </p:spPr>
        <p:txBody>
          <a:bodyPr vert="horz" wrap="square" lIns="0" tIns="9525" rIns="0" bIns="0" rtlCol="0">
            <a:spAutoFit/>
          </a:bodyPr>
          <a:lstStyle/>
          <a:p>
            <a:pPr marL="9525">
              <a:spcBef>
                <a:spcPts val="75"/>
              </a:spcBef>
            </a:pPr>
            <a:r>
              <a:rPr sz="1350" spc="-4" dirty="0">
                <a:solidFill>
                  <a:srgbClr val="FFFFFF"/>
                </a:solidFill>
                <a:latin typeface="Calibri"/>
                <a:cs typeface="Calibri"/>
              </a:rPr>
              <a:t>Prediction</a:t>
            </a:r>
            <a:r>
              <a:rPr sz="1350" spc="-53" dirty="0">
                <a:solidFill>
                  <a:srgbClr val="FFFFFF"/>
                </a:solidFill>
                <a:latin typeface="Calibri"/>
                <a:cs typeface="Calibri"/>
              </a:rPr>
              <a:t> </a:t>
            </a:r>
            <a:r>
              <a:rPr sz="1350" dirty="0">
                <a:solidFill>
                  <a:srgbClr val="FFFFFF"/>
                </a:solidFill>
                <a:latin typeface="Calibri"/>
                <a:cs typeface="Calibri"/>
              </a:rPr>
              <a:t>model</a:t>
            </a:r>
            <a:endParaRPr sz="1350">
              <a:latin typeface="Calibri"/>
              <a:cs typeface="Calibri"/>
            </a:endParaRPr>
          </a:p>
        </p:txBody>
      </p:sp>
      <p:sp>
        <p:nvSpPr>
          <p:cNvPr id="15" name="object 15"/>
          <p:cNvSpPr/>
          <p:nvPr/>
        </p:nvSpPr>
        <p:spPr>
          <a:xfrm>
            <a:off x="1244601" y="4178300"/>
            <a:ext cx="1244600" cy="1031874"/>
          </a:xfrm>
          <a:prstGeom prst="rect">
            <a:avLst/>
          </a:prstGeom>
          <a:blipFill>
            <a:blip r:embed="rId8" cstate="print"/>
            <a:stretch>
              <a:fillRect/>
            </a:stretch>
          </a:blipFill>
        </p:spPr>
        <p:txBody>
          <a:bodyPr wrap="square" lIns="0" tIns="0" rIns="0" bIns="0" rtlCol="0"/>
          <a:lstStyle/>
          <a:p>
            <a:endParaRPr sz="1350"/>
          </a:p>
        </p:txBody>
      </p:sp>
      <p:sp>
        <p:nvSpPr>
          <p:cNvPr id="16" name="object 16"/>
          <p:cNvSpPr/>
          <p:nvPr/>
        </p:nvSpPr>
        <p:spPr>
          <a:xfrm>
            <a:off x="1552575" y="4492625"/>
            <a:ext cx="625475" cy="457200"/>
          </a:xfrm>
          <a:prstGeom prst="rect">
            <a:avLst/>
          </a:prstGeom>
          <a:blipFill>
            <a:blip r:embed="rId9" cstate="print"/>
            <a:stretch>
              <a:fillRect/>
            </a:stretch>
          </a:blipFill>
        </p:spPr>
        <p:txBody>
          <a:bodyPr wrap="square" lIns="0" tIns="0" rIns="0" bIns="0" rtlCol="0"/>
          <a:lstStyle/>
          <a:p>
            <a:endParaRPr sz="1350"/>
          </a:p>
        </p:txBody>
      </p:sp>
      <p:sp>
        <p:nvSpPr>
          <p:cNvPr id="17" name="object 17"/>
          <p:cNvSpPr/>
          <p:nvPr/>
        </p:nvSpPr>
        <p:spPr>
          <a:xfrm>
            <a:off x="1291070" y="4212660"/>
            <a:ext cx="1149522" cy="935182"/>
          </a:xfrm>
          <a:prstGeom prst="rect">
            <a:avLst/>
          </a:prstGeom>
          <a:solidFill>
            <a:srgbClr val="0070C0"/>
          </a:solidFill>
        </p:spPr>
        <p:txBody>
          <a:bodyPr wrap="square" lIns="0" tIns="0" rIns="0" bIns="0" rtlCol="0"/>
          <a:lstStyle/>
          <a:p>
            <a:endParaRPr sz="1350"/>
          </a:p>
        </p:txBody>
      </p:sp>
      <p:sp>
        <p:nvSpPr>
          <p:cNvPr id="18" name="object 18"/>
          <p:cNvSpPr txBox="1"/>
          <p:nvPr/>
        </p:nvSpPr>
        <p:spPr>
          <a:xfrm>
            <a:off x="1694381" y="4558331"/>
            <a:ext cx="342900" cy="217367"/>
          </a:xfrm>
          <a:prstGeom prst="rect">
            <a:avLst/>
          </a:prstGeom>
        </p:spPr>
        <p:txBody>
          <a:bodyPr vert="horz" wrap="square" lIns="0" tIns="9525" rIns="0" bIns="0" rtlCol="0">
            <a:spAutoFit/>
          </a:bodyPr>
          <a:lstStyle/>
          <a:p>
            <a:pPr marL="9525">
              <a:spcBef>
                <a:spcPts val="75"/>
              </a:spcBef>
            </a:pPr>
            <a:r>
              <a:rPr sz="1350" spc="4" dirty="0">
                <a:solidFill>
                  <a:srgbClr val="FFFFFF"/>
                </a:solidFill>
                <a:latin typeface="Calibri"/>
                <a:cs typeface="Calibri"/>
              </a:rPr>
              <a:t>D</a:t>
            </a:r>
            <a:r>
              <a:rPr sz="1350" spc="-15" dirty="0">
                <a:solidFill>
                  <a:srgbClr val="FFFFFF"/>
                </a:solidFill>
                <a:latin typeface="Calibri"/>
                <a:cs typeface="Calibri"/>
              </a:rPr>
              <a:t>a</a:t>
            </a:r>
            <a:r>
              <a:rPr sz="1350" spc="-19" dirty="0">
                <a:solidFill>
                  <a:srgbClr val="FFFFFF"/>
                </a:solidFill>
                <a:latin typeface="Calibri"/>
                <a:cs typeface="Calibri"/>
              </a:rPr>
              <a:t>t</a:t>
            </a:r>
            <a:r>
              <a:rPr sz="1350" dirty="0">
                <a:solidFill>
                  <a:srgbClr val="FFFFFF"/>
                </a:solidFill>
                <a:latin typeface="Calibri"/>
                <a:cs typeface="Calibri"/>
              </a:rPr>
              <a:t>a</a:t>
            </a:r>
            <a:endParaRPr sz="1350">
              <a:latin typeface="Calibri"/>
              <a:cs typeface="Calibri"/>
            </a:endParaRPr>
          </a:p>
        </p:txBody>
      </p:sp>
      <p:sp>
        <p:nvSpPr>
          <p:cNvPr id="19" name="object 19"/>
          <p:cNvSpPr/>
          <p:nvPr/>
        </p:nvSpPr>
        <p:spPr>
          <a:xfrm>
            <a:off x="2809875" y="4178300"/>
            <a:ext cx="1660524" cy="1031874"/>
          </a:xfrm>
          <a:prstGeom prst="rect">
            <a:avLst/>
          </a:prstGeom>
          <a:blipFill>
            <a:blip r:embed="rId10" cstate="print"/>
            <a:stretch>
              <a:fillRect/>
            </a:stretch>
          </a:blipFill>
        </p:spPr>
        <p:txBody>
          <a:bodyPr wrap="square" lIns="0" tIns="0" rIns="0" bIns="0" rtlCol="0"/>
          <a:lstStyle/>
          <a:p>
            <a:endParaRPr sz="1350"/>
          </a:p>
        </p:txBody>
      </p:sp>
      <p:sp>
        <p:nvSpPr>
          <p:cNvPr id="20" name="object 20"/>
          <p:cNvSpPr/>
          <p:nvPr/>
        </p:nvSpPr>
        <p:spPr>
          <a:xfrm>
            <a:off x="2851150" y="4492625"/>
            <a:ext cx="1577975" cy="457200"/>
          </a:xfrm>
          <a:prstGeom prst="rect">
            <a:avLst/>
          </a:prstGeom>
          <a:blipFill>
            <a:blip r:embed="rId11" cstate="print"/>
            <a:stretch>
              <a:fillRect/>
            </a:stretch>
          </a:blipFill>
        </p:spPr>
        <p:txBody>
          <a:bodyPr wrap="square" lIns="0" tIns="0" rIns="0" bIns="0" rtlCol="0"/>
          <a:lstStyle/>
          <a:p>
            <a:endParaRPr sz="1350"/>
          </a:p>
        </p:txBody>
      </p:sp>
      <p:sp>
        <p:nvSpPr>
          <p:cNvPr id="21" name="object 21"/>
          <p:cNvSpPr/>
          <p:nvPr/>
        </p:nvSpPr>
        <p:spPr>
          <a:xfrm>
            <a:off x="2858601" y="4212660"/>
            <a:ext cx="1563177" cy="935182"/>
          </a:xfrm>
          <a:prstGeom prst="rect">
            <a:avLst/>
          </a:prstGeom>
          <a:solidFill>
            <a:srgbClr val="0070C0"/>
          </a:solidFill>
        </p:spPr>
        <p:txBody>
          <a:bodyPr wrap="square" lIns="0" tIns="0" rIns="0" bIns="0" rtlCol="0"/>
          <a:lstStyle/>
          <a:p>
            <a:endParaRPr sz="1350"/>
          </a:p>
        </p:txBody>
      </p:sp>
      <p:sp>
        <p:nvSpPr>
          <p:cNvPr id="22" name="object 22"/>
          <p:cNvSpPr txBox="1"/>
          <p:nvPr/>
        </p:nvSpPr>
        <p:spPr>
          <a:xfrm>
            <a:off x="2993037" y="4558331"/>
            <a:ext cx="1294448" cy="217367"/>
          </a:xfrm>
          <a:prstGeom prst="rect">
            <a:avLst/>
          </a:prstGeom>
        </p:spPr>
        <p:txBody>
          <a:bodyPr vert="horz" wrap="square" lIns="0" tIns="9525" rIns="0" bIns="0" rtlCol="0">
            <a:spAutoFit/>
          </a:bodyPr>
          <a:lstStyle/>
          <a:p>
            <a:pPr marL="9525">
              <a:spcBef>
                <a:spcPts val="75"/>
              </a:spcBef>
            </a:pPr>
            <a:r>
              <a:rPr sz="1350" spc="-11" dirty="0">
                <a:solidFill>
                  <a:srgbClr val="FFFFFF"/>
                </a:solidFill>
                <a:latin typeface="Calibri"/>
                <a:cs typeface="Calibri"/>
              </a:rPr>
              <a:t>Feature</a:t>
            </a:r>
            <a:r>
              <a:rPr sz="1350" spc="-30" dirty="0">
                <a:solidFill>
                  <a:srgbClr val="FFFFFF"/>
                </a:solidFill>
                <a:latin typeface="Calibri"/>
                <a:cs typeface="Calibri"/>
              </a:rPr>
              <a:t> </a:t>
            </a:r>
            <a:r>
              <a:rPr sz="1350" spc="-8" dirty="0">
                <a:solidFill>
                  <a:srgbClr val="FFFFFF"/>
                </a:solidFill>
                <a:latin typeface="Calibri"/>
                <a:cs typeface="Calibri"/>
              </a:rPr>
              <a:t>extraction</a:t>
            </a:r>
            <a:endParaRPr sz="1350">
              <a:latin typeface="Calibri"/>
              <a:cs typeface="Calibri"/>
            </a:endParaRPr>
          </a:p>
        </p:txBody>
      </p:sp>
      <p:sp>
        <p:nvSpPr>
          <p:cNvPr id="23" name="object 23"/>
          <p:cNvSpPr/>
          <p:nvPr/>
        </p:nvSpPr>
        <p:spPr>
          <a:xfrm>
            <a:off x="6505575" y="4178300"/>
            <a:ext cx="1479549" cy="1031874"/>
          </a:xfrm>
          <a:prstGeom prst="rect">
            <a:avLst/>
          </a:prstGeom>
          <a:blipFill>
            <a:blip r:embed="rId12" cstate="print"/>
            <a:stretch>
              <a:fillRect/>
            </a:stretch>
          </a:blipFill>
        </p:spPr>
        <p:txBody>
          <a:bodyPr wrap="square" lIns="0" tIns="0" rIns="0" bIns="0" rtlCol="0"/>
          <a:lstStyle/>
          <a:p>
            <a:endParaRPr sz="1350"/>
          </a:p>
        </p:txBody>
      </p:sp>
      <p:sp>
        <p:nvSpPr>
          <p:cNvPr id="24" name="object 24"/>
          <p:cNvSpPr/>
          <p:nvPr/>
        </p:nvSpPr>
        <p:spPr>
          <a:xfrm>
            <a:off x="6740525" y="4492625"/>
            <a:ext cx="1012824" cy="457200"/>
          </a:xfrm>
          <a:prstGeom prst="rect">
            <a:avLst/>
          </a:prstGeom>
          <a:blipFill>
            <a:blip r:embed="rId13" cstate="print"/>
            <a:stretch>
              <a:fillRect/>
            </a:stretch>
          </a:blipFill>
        </p:spPr>
        <p:txBody>
          <a:bodyPr wrap="square" lIns="0" tIns="0" rIns="0" bIns="0" rtlCol="0"/>
          <a:lstStyle/>
          <a:p>
            <a:endParaRPr sz="1350"/>
          </a:p>
        </p:txBody>
      </p:sp>
      <p:sp>
        <p:nvSpPr>
          <p:cNvPr id="25" name="object 25"/>
          <p:cNvSpPr/>
          <p:nvPr/>
        </p:nvSpPr>
        <p:spPr>
          <a:xfrm>
            <a:off x="6553185" y="4212660"/>
            <a:ext cx="1384588" cy="935182"/>
          </a:xfrm>
          <a:prstGeom prst="rect">
            <a:avLst/>
          </a:prstGeom>
          <a:solidFill>
            <a:srgbClr val="0070C0"/>
          </a:solidFill>
        </p:spPr>
        <p:txBody>
          <a:bodyPr wrap="square" lIns="0" tIns="0" rIns="0" bIns="0" rtlCol="0"/>
          <a:lstStyle/>
          <a:p>
            <a:endParaRPr sz="1350"/>
          </a:p>
        </p:txBody>
      </p:sp>
      <p:sp>
        <p:nvSpPr>
          <p:cNvPr id="26" name="object 26"/>
          <p:cNvSpPr txBox="1"/>
          <p:nvPr/>
        </p:nvSpPr>
        <p:spPr>
          <a:xfrm>
            <a:off x="6880480" y="4558331"/>
            <a:ext cx="729614" cy="217367"/>
          </a:xfrm>
          <a:prstGeom prst="rect">
            <a:avLst/>
          </a:prstGeom>
        </p:spPr>
        <p:txBody>
          <a:bodyPr vert="horz" wrap="square" lIns="0" tIns="9525" rIns="0" bIns="0" rtlCol="0">
            <a:spAutoFit/>
          </a:bodyPr>
          <a:lstStyle/>
          <a:p>
            <a:pPr marL="9525">
              <a:spcBef>
                <a:spcPts val="75"/>
              </a:spcBef>
            </a:pPr>
            <a:r>
              <a:rPr sz="1350" spc="-4" dirty="0">
                <a:solidFill>
                  <a:srgbClr val="FFFFFF"/>
                </a:solidFill>
                <a:latin typeface="Calibri"/>
                <a:cs typeface="Calibri"/>
              </a:rPr>
              <a:t>P</a:t>
            </a:r>
            <a:r>
              <a:rPr sz="1350" spc="-23" dirty="0">
                <a:solidFill>
                  <a:srgbClr val="FFFFFF"/>
                </a:solidFill>
                <a:latin typeface="Calibri"/>
                <a:cs typeface="Calibri"/>
              </a:rPr>
              <a:t>r</a:t>
            </a:r>
            <a:r>
              <a:rPr sz="1350" dirty="0">
                <a:solidFill>
                  <a:srgbClr val="FFFFFF"/>
                </a:solidFill>
                <a:latin typeface="Calibri"/>
                <a:cs typeface="Calibri"/>
              </a:rPr>
              <a:t>ed</a:t>
            </a:r>
            <a:r>
              <a:rPr sz="1350" spc="-4" dirty="0">
                <a:solidFill>
                  <a:srgbClr val="FFFFFF"/>
                </a:solidFill>
                <a:latin typeface="Calibri"/>
                <a:cs typeface="Calibri"/>
              </a:rPr>
              <a:t>i</a:t>
            </a:r>
            <a:r>
              <a:rPr sz="1350" dirty="0">
                <a:solidFill>
                  <a:srgbClr val="FFFFFF"/>
                </a:solidFill>
                <a:latin typeface="Calibri"/>
                <a:cs typeface="Calibri"/>
              </a:rPr>
              <a:t>c</a:t>
            </a:r>
            <a:r>
              <a:rPr sz="1350" spc="-4" dirty="0">
                <a:solidFill>
                  <a:srgbClr val="FFFFFF"/>
                </a:solidFill>
                <a:latin typeface="Calibri"/>
                <a:cs typeface="Calibri"/>
              </a:rPr>
              <a:t>ti</a:t>
            </a:r>
            <a:r>
              <a:rPr sz="1350" dirty="0">
                <a:solidFill>
                  <a:srgbClr val="FFFFFF"/>
                </a:solidFill>
                <a:latin typeface="Calibri"/>
                <a:cs typeface="Calibri"/>
              </a:rPr>
              <a:t>on</a:t>
            </a:r>
            <a:endParaRPr sz="1350">
              <a:latin typeface="Calibri"/>
              <a:cs typeface="Calibri"/>
            </a:endParaRPr>
          </a:p>
        </p:txBody>
      </p:sp>
      <p:sp>
        <p:nvSpPr>
          <p:cNvPr id="27" name="object 27"/>
          <p:cNvSpPr txBox="1"/>
          <p:nvPr/>
        </p:nvSpPr>
        <p:spPr>
          <a:xfrm>
            <a:off x="4046639" y="5309551"/>
            <a:ext cx="1040130" cy="217367"/>
          </a:xfrm>
          <a:prstGeom prst="rect">
            <a:avLst/>
          </a:prstGeom>
        </p:spPr>
        <p:txBody>
          <a:bodyPr vert="horz" wrap="square" lIns="0" tIns="9525" rIns="0" bIns="0" rtlCol="0">
            <a:spAutoFit/>
          </a:bodyPr>
          <a:lstStyle/>
          <a:p>
            <a:pPr marL="9525">
              <a:spcBef>
                <a:spcPts val="75"/>
              </a:spcBef>
            </a:pPr>
            <a:r>
              <a:rPr sz="1350" b="1" spc="-4" dirty="0">
                <a:latin typeface="Calibri"/>
                <a:cs typeface="Calibri"/>
              </a:rPr>
              <a:t>Deep</a:t>
            </a:r>
            <a:r>
              <a:rPr sz="1350" b="1" spc="-56" dirty="0">
                <a:latin typeface="Calibri"/>
                <a:cs typeface="Calibri"/>
              </a:rPr>
              <a:t> </a:t>
            </a:r>
            <a:r>
              <a:rPr sz="1350" b="1" spc="-4" dirty="0">
                <a:latin typeface="Calibri"/>
                <a:cs typeface="Calibri"/>
              </a:rPr>
              <a:t>Learning</a:t>
            </a:r>
            <a:endParaRPr sz="1350">
              <a:latin typeface="Calibri"/>
              <a:cs typeface="Calibri"/>
            </a:endParaRPr>
          </a:p>
        </p:txBody>
      </p:sp>
      <p:sp>
        <p:nvSpPr>
          <p:cNvPr id="28" name="object 28"/>
          <p:cNvSpPr/>
          <p:nvPr/>
        </p:nvSpPr>
        <p:spPr>
          <a:xfrm>
            <a:off x="2708379" y="4150315"/>
            <a:ext cx="1864043" cy="1044416"/>
          </a:xfrm>
          <a:custGeom>
            <a:avLst/>
            <a:gdLst/>
            <a:ahLst/>
            <a:cxnLst/>
            <a:rect l="l" t="t" r="r" b="b"/>
            <a:pathLst>
              <a:path w="2485390" h="1392554">
                <a:moveTo>
                  <a:pt x="0" y="1392381"/>
                </a:moveTo>
                <a:lnTo>
                  <a:pt x="2484826" y="0"/>
                </a:lnTo>
              </a:path>
            </a:pathLst>
          </a:custGeom>
          <a:ln w="38100">
            <a:solidFill>
              <a:srgbClr val="FF0000"/>
            </a:solidFill>
          </a:ln>
        </p:spPr>
        <p:txBody>
          <a:bodyPr wrap="square" lIns="0" tIns="0" rIns="0" bIns="0" rtlCol="0"/>
          <a:lstStyle/>
          <a:p>
            <a:endParaRPr sz="1350"/>
          </a:p>
        </p:txBody>
      </p:sp>
      <p:sp>
        <p:nvSpPr>
          <p:cNvPr id="29" name="object 29"/>
          <p:cNvSpPr/>
          <p:nvPr/>
        </p:nvSpPr>
        <p:spPr>
          <a:xfrm>
            <a:off x="2708379" y="4150314"/>
            <a:ext cx="1864043" cy="1044416"/>
          </a:xfrm>
          <a:custGeom>
            <a:avLst/>
            <a:gdLst/>
            <a:ahLst/>
            <a:cxnLst/>
            <a:rect l="l" t="t" r="r" b="b"/>
            <a:pathLst>
              <a:path w="2485390" h="1392554">
                <a:moveTo>
                  <a:pt x="0" y="0"/>
                </a:moveTo>
                <a:lnTo>
                  <a:pt x="2484826" y="1392382"/>
                </a:lnTo>
              </a:path>
            </a:pathLst>
          </a:custGeom>
          <a:ln w="38100">
            <a:solidFill>
              <a:srgbClr val="FF0000"/>
            </a:solidFill>
          </a:ln>
        </p:spPr>
        <p:txBody>
          <a:bodyPr wrap="square" lIns="0" tIns="0" rIns="0" bIns="0" rtlCol="0"/>
          <a:lstStyle/>
          <a:p>
            <a:endParaRPr sz="1350"/>
          </a:p>
        </p:txBody>
      </p:sp>
      <p:sp>
        <p:nvSpPr>
          <p:cNvPr id="30" name="object 30"/>
          <p:cNvSpPr/>
          <p:nvPr/>
        </p:nvSpPr>
        <p:spPr>
          <a:xfrm>
            <a:off x="4791075" y="4171950"/>
            <a:ext cx="1660524" cy="1028700"/>
          </a:xfrm>
          <a:prstGeom prst="rect">
            <a:avLst/>
          </a:prstGeom>
          <a:blipFill>
            <a:blip r:embed="rId14" cstate="print"/>
            <a:stretch>
              <a:fillRect/>
            </a:stretch>
          </a:blipFill>
        </p:spPr>
        <p:txBody>
          <a:bodyPr wrap="square" lIns="0" tIns="0" rIns="0" bIns="0" rtlCol="0"/>
          <a:lstStyle/>
          <a:p>
            <a:endParaRPr sz="1350"/>
          </a:p>
        </p:txBody>
      </p:sp>
      <p:sp>
        <p:nvSpPr>
          <p:cNvPr id="31" name="object 31"/>
          <p:cNvSpPr/>
          <p:nvPr/>
        </p:nvSpPr>
        <p:spPr>
          <a:xfrm>
            <a:off x="4899025" y="4483100"/>
            <a:ext cx="1444625" cy="457200"/>
          </a:xfrm>
          <a:prstGeom prst="rect">
            <a:avLst/>
          </a:prstGeom>
          <a:blipFill>
            <a:blip r:embed="rId15" cstate="print"/>
            <a:stretch>
              <a:fillRect/>
            </a:stretch>
          </a:blipFill>
        </p:spPr>
        <p:txBody>
          <a:bodyPr wrap="square" lIns="0" tIns="0" rIns="0" bIns="0" rtlCol="0"/>
          <a:lstStyle/>
          <a:p>
            <a:endParaRPr sz="1350"/>
          </a:p>
        </p:txBody>
      </p:sp>
      <p:sp>
        <p:nvSpPr>
          <p:cNvPr id="32" name="object 32"/>
          <p:cNvSpPr/>
          <p:nvPr/>
        </p:nvSpPr>
        <p:spPr>
          <a:xfrm>
            <a:off x="4839785" y="4204866"/>
            <a:ext cx="1563177" cy="935182"/>
          </a:xfrm>
          <a:prstGeom prst="rect">
            <a:avLst/>
          </a:prstGeom>
          <a:solidFill>
            <a:srgbClr val="0070C0"/>
          </a:solidFill>
        </p:spPr>
        <p:txBody>
          <a:bodyPr wrap="square" lIns="0" tIns="0" rIns="0" bIns="0" rtlCol="0"/>
          <a:lstStyle/>
          <a:p>
            <a:endParaRPr sz="1350"/>
          </a:p>
        </p:txBody>
      </p:sp>
      <p:sp>
        <p:nvSpPr>
          <p:cNvPr id="33" name="object 33"/>
          <p:cNvSpPr txBox="1"/>
          <p:nvPr/>
        </p:nvSpPr>
        <p:spPr>
          <a:xfrm>
            <a:off x="5041635" y="4550538"/>
            <a:ext cx="1159669" cy="217367"/>
          </a:xfrm>
          <a:prstGeom prst="rect">
            <a:avLst/>
          </a:prstGeom>
        </p:spPr>
        <p:txBody>
          <a:bodyPr vert="horz" wrap="square" lIns="0" tIns="9525" rIns="0" bIns="0" rtlCol="0">
            <a:spAutoFit/>
          </a:bodyPr>
          <a:lstStyle/>
          <a:p>
            <a:pPr marL="9525">
              <a:spcBef>
                <a:spcPts val="75"/>
              </a:spcBef>
            </a:pPr>
            <a:r>
              <a:rPr sz="1350" spc="-11" dirty="0">
                <a:solidFill>
                  <a:srgbClr val="FFFFFF"/>
                </a:solidFill>
                <a:latin typeface="Calibri"/>
                <a:cs typeface="Calibri"/>
              </a:rPr>
              <a:t>Feature</a:t>
            </a:r>
            <a:r>
              <a:rPr sz="1350" spc="-23" dirty="0">
                <a:solidFill>
                  <a:srgbClr val="FFFFFF"/>
                </a:solidFill>
                <a:latin typeface="Calibri"/>
                <a:cs typeface="Calibri"/>
              </a:rPr>
              <a:t> </a:t>
            </a:r>
            <a:r>
              <a:rPr sz="1350" spc="-4" dirty="0">
                <a:solidFill>
                  <a:srgbClr val="FFFFFF"/>
                </a:solidFill>
                <a:latin typeface="Calibri"/>
                <a:cs typeface="Calibri"/>
              </a:rPr>
              <a:t>learning</a:t>
            </a:r>
            <a:endParaRPr sz="1350">
              <a:latin typeface="Calibri"/>
              <a:cs typeface="Calibri"/>
            </a:endParaRPr>
          </a:p>
        </p:txBody>
      </p:sp>
      <p:sp>
        <p:nvSpPr>
          <p:cNvPr id="34" name="object 34"/>
          <p:cNvSpPr/>
          <p:nvPr/>
        </p:nvSpPr>
        <p:spPr>
          <a:xfrm>
            <a:off x="4722221" y="3762581"/>
            <a:ext cx="3367564" cy="1541145"/>
          </a:xfrm>
          <a:custGeom>
            <a:avLst/>
            <a:gdLst/>
            <a:ahLst/>
            <a:cxnLst/>
            <a:rect l="l" t="t" r="r" b="b"/>
            <a:pathLst>
              <a:path w="4490084" h="2054860">
                <a:moveTo>
                  <a:pt x="0" y="342479"/>
                </a:moveTo>
                <a:lnTo>
                  <a:pt x="3126" y="296006"/>
                </a:lnTo>
                <a:lnTo>
                  <a:pt x="12233" y="251434"/>
                </a:lnTo>
                <a:lnTo>
                  <a:pt x="26913" y="209170"/>
                </a:lnTo>
                <a:lnTo>
                  <a:pt x="46758" y="169623"/>
                </a:lnTo>
                <a:lnTo>
                  <a:pt x="71359" y="133200"/>
                </a:lnTo>
                <a:lnTo>
                  <a:pt x="100309" y="100309"/>
                </a:lnTo>
                <a:lnTo>
                  <a:pt x="133200" y="71359"/>
                </a:lnTo>
                <a:lnTo>
                  <a:pt x="169623" y="46758"/>
                </a:lnTo>
                <a:lnTo>
                  <a:pt x="209170" y="26913"/>
                </a:lnTo>
                <a:lnTo>
                  <a:pt x="251434" y="12233"/>
                </a:lnTo>
                <a:lnTo>
                  <a:pt x="296006" y="3126"/>
                </a:lnTo>
                <a:lnTo>
                  <a:pt x="342479" y="0"/>
                </a:lnTo>
                <a:lnTo>
                  <a:pt x="4146991" y="0"/>
                </a:lnTo>
                <a:lnTo>
                  <a:pt x="4193463" y="3126"/>
                </a:lnTo>
                <a:lnTo>
                  <a:pt x="4238035" y="12233"/>
                </a:lnTo>
                <a:lnTo>
                  <a:pt x="4280299" y="26913"/>
                </a:lnTo>
                <a:lnTo>
                  <a:pt x="4319846" y="46758"/>
                </a:lnTo>
                <a:lnTo>
                  <a:pt x="4356269" y="71359"/>
                </a:lnTo>
                <a:lnTo>
                  <a:pt x="4389160" y="100309"/>
                </a:lnTo>
                <a:lnTo>
                  <a:pt x="4418110" y="133200"/>
                </a:lnTo>
                <a:lnTo>
                  <a:pt x="4442711" y="169623"/>
                </a:lnTo>
                <a:lnTo>
                  <a:pt x="4462556" y="209170"/>
                </a:lnTo>
                <a:lnTo>
                  <a:pt x="4477236" y="251434"/>
                </a:lnTo>
                <a:lnTo>
                  <a:pt x="4486343" y="296006"/>
                </a:lnTo>
                <a:lnTo>
                  <a:pt x="4489470" y="342479"/>
                </a:lnTo>
                <a:lnTo>
                  <a:pt x="4489470" y="1712352"/>
                </a:lnTo>
                <a:lnTo>
                  <a:pt x="4486343" y="1758824"/>
                </a:lnTo>
                <a:lnTo>
                  <a:pt x="4477236" y="1803396"/>
                </a:lnTo>
                <a:lnTo>
                  <a:pt x="4462556" y="1845660"/>
                </a:lnTo>
                <a:lnTo>
                  <a:pt x="4442711" y="1885207"/>
                </a:lnTo>
                <a:lnTo>
                  <a:pt x="4418110" y="1921630"/>
                </a:lnTo>
                <a:lnTo>
                  <a:pt x="4389160" y="1954521"/>
                </a:lnTo>
                <a:lnTo>
                  <a:pt x="4356269" y="1983471"/>
                </a:lnTo>
                <a:lnTo>
                  <a:pt x="4319846" y="2008072"/>
                </a:lnTo>
                <a:lnTo>
                  <a:pt x="4280299" y="2027917"/>
                </a:lnTo>
                <a:lnTo>
                  <a:pt x="4238035" y="2042597"/>
                </a:lnTo>
                <a:lnTo>
                  <a:pt x="4193463" y="2051704"/>
                </a:lnTo>
                <a:lnTo>
                  <a:pt x="4146991" y="2054831"/>
                </a:lnTo>
                <a:lnTo>
                  <a:pt x="342479" y="2054831"/>
                </a:lnTo>
                <a:lnTo>
                  <a:pt x="296006" y="2051704"/>
                </a:lnTo>
                <a:lnTo>
                  <a:pt x="251434" y="2042597"/>
                </a:lnTo>
                <a:lnTo>
                  <a:pt x="209170" y="2027917"/>
                </a:lnTo>
                <a:lnTo>
                  <a:pt x="169623" y="2008072"/>
                </a:lnTo>
                <a:lnTo>
                  <a:pt x="133200" y="1983471"/>
                </a:lnTo>
                <a:lnTo>
                  <a:pt x="100309" y="1954521"/>
                </a:lnTo>
                <a:lnTo>
                  <a:pt x="71359" y="1921630"/>
                </a:lnTo>
                <a:lnTo>
                  <a:pt x="46758" y="1885207"/>
                </a:lnTo>
                <a:lnTo>
                  <a:pt x="26913" y="1845660"/>
                </a:lnTo>
                <a:lnTo>
                  <a:pt x="12233" y="1803396"/>
                </a:lnTo>
                <a:lnTo>
                  <a:pt x="3126" y="1758824"/>
                </a:lnTo>
                <a:lnTo>
                  <a:pt x="0" y="1712352"/>
                </a:lnTo>
                <a:lnTo>
                  <a:pt x="0" y="342479"/>
                </a:lnTo>
                <a:close/>
              </a:path>
            </a:pathLst>
          </a:custGeom>
          <a:ln w="38100">
            <a:solidFill>
              <a:srgbClr val="41719C"/>
            </a:solidFill>
          </a:ln>
        </p:spPr>
        <p:txBody>
          <a:bodyPr wrap="square" lIns="0" tIns="0" rIns="0" bIns="0" rtlCol="0"/>
          <a:lstStyle/>
          <a:p>
            <a:endParaRPr sz="1350"/>
          </a:p>
        </p:txBody>
      </p:sp>
      <p:sp>
        <p:nvSpPr>
          <p:cNvPr id="35" name="object 35"/>
          <p:cNvSpPr txBox="1"/>
          <p:nvPr/>
        </p:nvSpPr>
        <p:spPr>
          <a:xfrm>
            <a:off x="3121241" y="3337165"/>
            <a:ext cx="4084320" cy="736740"/>
          </a:xfrm>
          <a:prstGeom prst="rect">
            <a:avLst/>
          </a:prstGeom>
        </p:spPr>
        <p:txBody>
          <a:bodyPr vert="horz" wrap="square" lIns="0" tIns="9525" rIns="0" bIns="0" rtlCol="0">
            <a:spAutoFit/>
          </a:bodyPr>
          <a:lstStyle/>
          <a:p>
            <a:pPr marL="9525">
              <a:spcBef>
                <a:spcPts val="75"/>
              </a:spcBef>
            </a:pPr>
            <a:r>
              <a:rPr sz="1350" b="1" spc="-8" dirty="0">
                <a:latin typeface="Calibri"/>
                <a:cs typeface="Calibri"/>
              </a:rPr>
              <a:t>Conventional </a:t>
            </a:r>
            <a:r>
              <a:rPr sz="1350" b="1" spc="-4" dirty="0">
                <a:latin typeface="Calibri"/>
                <a:cs typeface="Calibri"/>
              </a:rPr>
              <a:t>Machine Learning pipeline</a:t>
            </a:r>
            <a:endParaRPr sz="1350">
              <a:latin typeface="Calibri"/>
              <a:cs typeface="Calibri"/>
            </a:endParaRPr>
          </a:p>
          <a:p>
            <a:pPr>
              <a:spcBef>
                <a:spcPts val="19"/>
              </a:spcBef>
            </a:pPr>
            <a:endParaRPr sz="2025">
              <a:latin typeface="Calibri"/>
              <a:cs typeface="Calibri"/>
            </a:endParaRPr>
          </a:p>
          <a:p>
            <a:pPr marL="2471738"/>
            <a:r>
              <a:rPr sz="1350" dirty="0">
                <a:latin typeface="Calibri"/>
                <a:cs typeface="Calibri"/>
              </a:rPr>
              <a:t>Deep </a:t>
            </a:r>
            <a:r>
              <a:rPr sz="1350" spc="-4" dirty="0">
                <a:latin typeface="Calibri"/>
                <a:cs typeface="Calibri"/>
              </a:rPr>
              <a:t>prediction</a:t>
            </a:r>
            <a:r>
              <a:rPr sz="1350" spc="-38" dirty="0">
                <a:latin typeface="Calibri"/>
                <a:cs typeface="Calibri"/>
              </a:rPr>
              <a:t> </a:t>
            </a:r>
            <a:r>
              <a:rPr sz="1350" spc="-4" dirty="0">
                <a:latin typeface="Calibri"/>
                <a:cs typeface="Calibri"/>
              </a:rPr>
              <a:t>model</a:t>
            </a:r>
            <a:endParaRPr sz="1350">
              <a:latin typeface="Calibri"/>
              <a:cs typeface="Calibri"/>
            </a:endParaRPr>
          </a:p>
        </p:txBody>
      </p:sp>
      <p:sp>
        <p:nvSpPr>
          <p:cNvPr id="37" name="object 37"/>
          <p:cNvSpPr txBox="1">
            <a:spLocks noGrp="1"/>
          </p:cNvSpPr>
          <p:nvPr>
            <p:ph type="sldNum" sz="quarter" idx="7"/>
          </p:nvPr>
        </p:nvSpPr>
        <p:spPr>
          <a:xfrm>
            <a:off x="11067415" y="6433619"/>
            <a:ext cx="231775" cy="211454"/>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40"/>
              </a:spcBef>
            </a:pPr>
            <a:fld id="{81D60167-4931-47E6-BA6A-407CBD079E47}" type="slidenum">
              <a:rPr lang="en-IN" smtClean="0"/>
              <a:pPr marL="38100">
                <a:spcBef>
                  <a:spcPts val="40"/>
                </a:spcBef>
              </a:pPr>
              <a:t>25</a:t>
            </a:fld>
            <a:endParaRPr dirty="0"/>
          </a:p>
        </p:txBody>
      </p:sp>
    </p:spTree>
    <p:extLst>
      <p:ext uri="{BB962C8B-B14F-4D97-AF65-F5344CB8AC3E}">
        <p14:creationId xmlns:p14="http://schemas.microsoft.com/office/powerpoint/2010/main" val="1058137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1A9D6-213F-424B-A518-360BC346C91B}"/>
              </a:ext>
            </a:extLst>
          </p:cNvPr>
          <p:cNvSpPr>
            <a:spLocks noGrp="1"/>
          </p:cNvSpPr>
          <p:nvPr>
            <p:ph type="title"/>
          </p:nvPr>
        </p:nvSpPr>
        <p:spPr/>
        <p:txBody>
          <a:bodyPr/>
          <a:lstStyle/>
          <a:p>
            <a:r>
              <a:rPr lang="en-IN" b="1" dirty="0">
                <a:solidFill>
                  <a:srgbClr val="FF0000"/>
                </a:solidFill>
              </a:rPr>
              <a:t>Disadvantages of Neural Networks</a:t>
            </a:r>
          </a:p>
        </p:txBody>
      </p:sp>
      <p:sp>
        <p:nvSpPr>
          <p:cNvPr id="3" name="Content Placeholder 2">
            <a:extLst>
              <a:ext uri="{FF2B5EF4-FFF2-40B4-BE49-F238E27FC236}">
                <a16:creationId xmlns:a16="http://schemas.microsoft.com/office/drawing/2014/main" id="{FB41EE7E-0368-43FD-AC32-F2370333A232}"/>
              </a:ext>
            </a:extLst>
          </p:cNvPr>
          <p:cNvSpPr>
            <a:spLocks noGrp="1"/>
          </p:cNvSpPr>
          <p:nvPr>
            <p:ph idx="1"/>
          </p:nvPr>
        </p:nvSpPr>
        <p:spPr/>
        <p:txBody>
          <a:bodyPr/>
          <a:lstStyle/>
          <a:p>
            <a:r>
              <a:rPr lang="en-US" altLang="ko-KR" dirty="0"/>
              <a:t>T</a:t>
            </a:r>
            <a:r>
              <a:rPr lang="en-US" altLang="ko-KR" b="0" dirty="0"/>
              <a:t>he number of </a:t>
            </a:r>
            <a:r>
              <a:rPr lang="en-US" altLang="ko-KR" b="0" dirty="0">
                <a:solidFill>
                  <a:srgbClr val="FF0000"/>
                </a:solidFill>
              </a:rPr>
              <a:t>trainable parameters </a:t>
            </a:r>
            <a:r>
              <a:rPr lang="en-US" altLang="ko-KR" b="0" dirty="0"/>
              <a:t>becomes extremely large</a:t>
            </a:r>
          </a:p>
          <a:p>
            <a:r>
              <a:rPr lang="en-US" altLang="ko-KR" b="0" dirty="0"/>
              <a:t>Little or no invariance to </a:t>
            </a:r>
            <a:r>
              <a:rPr lang="en-US" altLang="ko-KR" b="0" dirty="0">
                <a:solidFill>
                  <a:srgbClr val="FF0000"/>
                </a:solidFill>
              </a:rPr>
              <a:t>shifting, scaling</a:t>
            </a:r>
            <a:r>
              <a:rPr lang="en-US" altLang="ko-KR" b="0" dirty="0"/>
              <a:t>, and other forms of </a:t>
            </a:r>
            <a:r>
              <a:rPr lang="en-US" altLang="ko-KR" b="0" dirty="0">
                <a:solidFill>
                  <a:srgbClr val="FF0000"/>
                </a:solidFill>
              </a:rPr>
              <a:t>distortion</a:t>
            </a:r>
          </a:p>
          <a:p>
            <a:r>
              <a:rPr lang="en-US" altLang="ko-KR" b="0" dirty="0"/>
              <a:t>The </a:t>
            </a:r>
            <a:r>
              <a:rPr lang="en-US" altLang="ko-KR" b="0" dirty="0">
                <a:solidFill>
                  <a:srgbClr val="FF0000"/>
                </a:solidFill>
              </a:rPr>
              <a:t>topology</a:t>
            </a:r>
            <a:r>
              <a:rPr lang="en-US" altLang="ko-KR" b="0" dirty="0"/>
              <a:t> of the input data is completely ignored</a:t>
            </a:r>
          </a:p>
          <a:p>
            <a:endParaRPr lang="en-IN" dirty="0"/>
          </a:p>
        </p:txBody>
      </p:sp>
      <p:sp>
        <p:nvSpPr>
          <p:cNvPr id="4" name="Date Placeholder 3">
            <a:extLst>
              <a:ext uri="{FF2B5EF4-FFF2-40B4-BE49-F238E27FC236}">
                <a16:creationId xmlns:a16="http://schemas.microsoft.com/office/drawing/2014/main" id="{DC77CECB-1295-4E6D-A3CE-439A6D9D44C2}"/>
              </a:ext>
            </a:extLst>
          </p:cNvPr>
          <p:cNvSpPr>
            <a:spLocks noGrp="1"/>
          </p:cNvSpPr>
          <p:nvPr>
            <p:ph type="dt" sz="half" idx="10"/>
          </p:nvPr>
        </p:nvSpPr>
        <p:spPr/>
        <p:txBody>
          <a:bodyPr/>
          <a:lstStyle/>
          <a:p>
            <a:fld id="{4AFF1884-60C3-441C-BDB9-EB1118076936}" type="datetime1">
              <a:rPr lang="en-US" smtClean="0"/>
              <a:t>4/29/2022</a:t>
            </a:fld>
            <a:endParaRPr lang="en-US" dirty="0"/>
          </a:p>
        </p:txBody>
      </p:sp>
      <p:sp>
        <p:nvSpPr>
          <p:cNvPr id="5" name="Slide Number Placeholder 4">
            <a:extLst>
              <a:ext uri="{FF2B5EF4-FFF2-40B4-BE49-F238E27FC236}">
                <a16:creationId xmlns:a16="http://schemas.microsoft.com/office/drawing/2014/main" id="{202F13DA-0989-42BA-942B-505B1F91D532}"/>
              </a:ext>
            </a:extLst>
          </p:cNvPr>
          <p:cNvSpPr>
            <a:spLocks noGrp="1"/>
          </p:cNvSpPr>
          <p:nvPr>
            <p:ph type="sldNum" sz="quarter" idx="12"/>
          </p:nvPr>
        </p:nvSpPr>
        <p:spPr/>
        <p:txBody>
          <a:bodyPr/>
          <a:lstStyle/>
          <a:p>
            <a:fld id="{28FE0516-50B9-46E1-A8D9-1B5778713E50}" type="slidenum">
              <a:rPr lang="en-US" smtClean="0"/>
              <a:t>26</a:t>
            </a:fld>
            <a:endParaRPr lang="en-US" dirty="0"/>
          </a:p>
        </p:txBody>
      </p:sp>
    </p:spTree>
    <p:extLst>
      <p:ext uri="{BB962C8B-B14F-4D97-AF65-F5344CB8AC3E}">
        <p14:creationId xmlns:p14="http://schemas.microsoft.com/office/powerpoint/2010/main" val="4255941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latin typeface="+mn-lt"/>
              </a:rPr>
              <a:t>Building Blocks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6331" y="1825625"/>
            <a:ext cx="4351338" cy="4351338"/>
          </a:xfrm>
        </p:spPr>
      </p:pic>
      <p:sp>
        <p:nvSpPr>
          <p:cNvPr id="4" name="Date Placeholder 3"/>
          <p:cNvSpPr>
            <a:spLocks noGrp="1"/>
          </p:cNvSpPr>
          <p:nvPr>
            <p:ph type="dt" sz="half" idx="10"/>
          </p:nvPr>
        </p:nvSpPr>
        <p:spPr/>
        <p:txBody>
          <a:bodyPr/>
          <a:lstStyle/>
          <a:p>
            <a:fld id="{4AFF1884-60C3-441C-BDB9-EB1118076936}" type="datetime1">
              <a:rPr lang="en-US" smtClean="0"/>
              <a:t>4/29/2022</a:t>
            </a:fld>
            <a:endParaRPr lang="en-US" dirty="0"/>
          </a:p>
        </p:txBody>
      </p:sp>
      <p:sp>
        <p:nvSpPr>
          <p:cNvPr id="5" name="Slide Number Placeholder 4"/>
          <p:cNvSpPr>
            <a:spLocks noGrp="1"/>
          </p:cNvSpPr>
          <p:nvPr>
            <p:ph type="sldNum" sz="quarter" idx="12"/>
          </p:nvPr>
        </p:nvSpPr>
        <p:spPr/>
        <p:txBody>
          <a:bodyPr/>
          <a:lstStyle/>
          <a:p>
            <a:fld id="{28FE0516-50B9-46E1-A8D9-1B5778713E50}" type="slidenum">
              <a:rPr lang="en-US" smtClean="0"/>
              <a:t>27</a:t>
            </a:fld>
            <a:endParaRPr lang="en-US" dirty="0"/>
          </a:p>
        </p:txBody>
      </p:sp>
    </p:spTree>
    <p:extLst>
      <p:ext uri="{BB962C8B-B14F-4D97-AF65-F5344CB8AC3E}">
        <p14:creationId xmlns:p14="http://schemas.microsoft.com/office/powerpoint/2010/main" val="1149922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23" y="-76200"/>
            <a:ext cx="8934275" cy="1143000"/>
          </a:xfrm>
        </p:spPr>
        <p:txBody>
          <a:bodyPr>
            <a:noAutofit/>
          </a:bodyPr>
          <a:lstStyle/>
          <a:p>
            <a:pPr>
              <a:defRPr/>
            </a:pPr>
            <a:r>
              <a:rPr lang="en-US" sz="4000" b="1" dirty="0">
                <a:ln w="1905"/>
                <a:solidFill>
                  <a:srgbClr val="FF0000"/>
                </a:solidFill>
              </a:rPr>
              <a:t>Learning by Composition? – A Face Recognition Analogy</a:t>
            </a:r>
          </a:p>
        </p:txBody>
      </p:sp>
      <p:pic>
        <p:nvPicPr>
          <p:cNvPr id="2457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489200"/>
            <a:ext cx="1452563" cy="132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2366963" y="5638800"/>
            <a:ext cx="1447800" cy="1143000"/>
          </a:xfrm>
          <a:prstGeom prst="rect">
            <a:avLst/>
          </a:prstGeom>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a:t>Image pixels</a:t>
            </a:r>
          </a:p>
        </p:txBody>
      </p:sp>
      <p:sp>
        <p:nvSpPr>
          <p:cNvPr id="7" name="Rectangle 6"/>
          <p:cNvSpPr/>
          <p:nvPr/>
        </p:nvSpPr>
        <p:spPr>
          <a:xfrm>
            <a:off x="2366963" y="4343400"/>
            <a:ext cx="1447800" cy="1143000"/>
          </a:xfrm>
          <a:prstGeom prst="rect">
            <a:avLst/>
          </a:prstGeom>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a:t>Lines, circles, squares</a:t>
            </a:r>
          </a:p>
        </p:txBody>
      </p:sp>
      <p:sp>
        <p:nvSpPr>
          <p:cNvPr id="8" name="Rectangle 7"/>
          <p:cNvSpPr/>
          <p:nvPr/>
        </p:nvSpPr>
        <p:spPr>
          <a:xfrm>
            <a:off x="2366963" y="1219200"/>
            <a:ext cx="1447800" cy="1143000"/>
          </a:xfrm>
          <a:prstGeom prst="rect">
            <a:avLst/>
          </a:prstGeom>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a:t>Face or not ?</a:t>
            </a:r>
          </a:p>
        </p:txBody>
      </p:sp>
      <p:sp>
        <p:nvSpPr>
          <p:cNvPr id="24588" name="TextBox 8"/>
          <p:cNvSpPr txBox="1">
            <a:spLocks noChangeArrowheads="1"/>
          </p:cNvSpPr>
          <p:nvPr/>
        </p:nvSpPr>
        <p:spPr bwMode="auto">
          <a:xfrm>
            <a:off x="2711450" y="3810000"/>
            <a:ext cx="6461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t>
            </a:r>
          </a:p>
        </p:txBody>
      </p:sp>
      <p:cxnSp>
        <p:nvCxnSpPr>
          <p:cNvPr id="11" name="Straight Arrow Connector 10"/>
          <p:cNvCxnSpPr/>
          <p:nvPr/>
        </p:nvCxnSpPr>
        <p:spPr>
          <a:xfrm flipV="1">
            <a:off x="3090863" y="5486400"/>
            <a:ext cx="0" cy="152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3052763" y="4191000"/>
            <a:ext cx="0" cy="152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3052763" y="3810000"/>
            <a:ext cx="0" cy="152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048000" y="2362200"/>
            <a:ext cx="0" cy="152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4593" name="Picture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72100" y="1905000"/>
            <a:ext cx="3429000"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Box 3"/>
          <p:cNvSpPr txBox="1"/>
          <p:nvPr/>
        </p:nvSpPr>
        <p:spPr>
          <a:xfrm>
            <a:off x="5715000" y="5449888"/>
            <a:ext cx="2947988" cy="646112"/>
          </a:xfrm>
          <a:prstGeom prst="rect">
            <a:avLst/>
          </a:prstGeom>
          <a:noFill/>
        </p:spPr>
        <p:txBody>
          <a:bodyPr wrap="none">
            <a:spAutoFit/>
          </a:bodyPr>
          <a:lstStyle/>
          <a:p>
            <a:pPr>
              <a:defRPr/>
            </a:pPr>
            <a:r>
              <a:rPr lang="en-US" sz="3600" b="1" dirty="0">
                <a:latin typeface="+mn-lt"/>
              </a:rPr>
              <a:t>Brain Learning</a:t>
            </a:r>
          </a:p>
        </p:txBody>
      </p:sp>
    </p:spTree>
    <p:extLst>
      <p:ext uri="{BB962C8B-B14F-4D97-AF65-F5344CB8AC3E}">
        <p14:creationId xmlns:p14="http://schemas.microsoft.com/office/powerpoint/2010/main" val="273302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5611813" y="415925"/>
            <a:ext cx="3114675" cy="1143000"/>
          </a:xfrm>
        </p:spPr>
        <p:txBody>
          <a:bodyPr>
            <a:normAutofit fontScale="90000"/>
          </a:bodyPr>
          <a:lstStyle/>
          <a:p>
            <a:pPr algn="ctr"/>
            <a:r>
              <a:rPr lang="en-GB" altLang="en-US" b="1" dirty="0">
                <a:solidFill>
                  <a:srgbClr val="FF0000"/>
                </a:solidFill>
              </a:rPr>
              <a:t>Feature detectors</a:t>
            </a:r>
          </a:p>
        </p:txBody>
      </p:sp>
      <p:sp>
        <p:nvSpPr>
          <p:cNvPr id="35843" name="Content Placeholder 2"/>
          <p:cNvSpPr>
            <a:spLocks noGrp="1"/>
          </p:cNvSpPr>
          <p:nvPr>
            <p:ph idx="1"/>
          </p:nvPr>
        </p:nvSpPr>
        <p:spPr/>
        <p:txBody>
          <a:bodyPr/>
          <a:lstStyle/>
          <a:p>
            <a:endParaRPr lang="en-GB" altLang="en-US"/>
          </a:p>
        </p:txBody>
      </p:sp>
      <p:pic>
        <p:nvPicPr>
          <p:cNvPr id="35844" name="Picture 4" descr="https://onlinecourses.science.psu.edu/stat857/sites/onlinecourses.science.psu.edu.stat857/files/image_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 y="295275"/>
            <a:ext cx="3983038"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6" descr="http://mechanicalforex.com/wp-content/uploads/2011/06/N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1804988"/>
            <a:ext cx="6921500"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Rectangle 11"/>
          <p:cNvSpPr>
            <a:spLocks noChangeArrowheads="1"/>
          </p:cNvSpPr>
          <p:nvPr/>
        </p:nvSpPr>
        <p:spPr bwMode="auto">
          <a:xfrm>
            <a:off x="3846513" y="25955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47" name="Rectangle 11"/>
          <p:cNvSpPr>
            <a:spLocks noChangeArrowheads="1"/>
          </p:cNvSpPr>
          <p:nvPr/>
        </p:nvSpPr>
        <p:spPr bwMode="auto">
          <a:xfrm>
            <a:off x="3867150" y="3195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48" name="Rectangle 4"/>
          <p:cNvSpPr>
            <a:spLocks noChangeArrowheads="1"/>
          </p:cNvSpPr>
          <p:nvPr/>
        </p:nvSpPr>
        <p:spPr bwMode="auto">
          <a:xfrm>
            <a:off x="3857625" y="37544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49" name="Rectangle 129"/>
          <p:cNvSpPr>
            <a:spLocks noChangeArrowheads="1"/>
          </p:cNvSpPr>
          <p:nvPr/>
        </p:nvSpPr>
        <p:spPr bwMode="auto">
          <a:xfrm>
            <a:off x="3886200" y="44148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50" name="Rectangle 129"/>
          <p:cNvSpPr>
            <a:spLocks noChangeArrowheads="1"/>
          </p:cNvSpPr>
          <p:nvPr/>
        </p:nvSpPr>
        <p:spPr bwMode="auto">
          <a:xfrm>
            <a:off x="3886200" y="50847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51" name="Rectangle 129"/>
          <p:cNvSpPr>
            <a:spLocks noChangeArrowheads="1"/>
          </p:cNvSpPr>
          <p:nvPr/>
        </p:nvSpPr>
        <p:spPr bwMode="auto">
          <a:xfrm>
            <a:off x="3916363" y="61007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52" name="Rectangle 3"/>
          <p:cNvSpPr>
            <a:spLocks noChangeArrowheads="1"/>
          </p:cNvSpPr>
          <p:nvPr/>
        </p:nvSpPr>
        <p:spPr bwMode="auto">
          <a:xfrm>
            <a:off x="238125" y="35718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53" name="Rectangle 4"/>
          <p:cNvSpPr>
            <a:spLocks noChangeArrowheads="1"/>
          </p:cNvSpPr>
          <p:nvPr/>
        </p:nvSpPr>
        <p:spPr bwMode="auto">
          <a:xfrm>
            <a:off x="847725" y="35718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54" name="Rectangle 5"/>
          <p:cNvSpPr>
            <a:spLocks noChangeArrowheads="1"/>
          </p:cNvSpPr>
          <p:nvPr/>
        </p:nvSpPr>
        <p:spPr bwMode="auto">
          <a:xfrm>
            <a:off x="1152525" y="3571875"/>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55" name="Rectangle 6"/>
          <p:cNvSpPr>
            <a:spLocks noChangeArrowheads="1"/>
          </p:cNvSpPr>
          <p:nvPr/>
        </p:nvSpPr>
        <p:spPr bwMode="auto">
          <a:xfrm>
            <a:off x="542925" y="35718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56" name="Rectangle 7"/>
          <p:cNvSpPr>
            <a:spLocks noChangeArrowheads="1"/>
          </p:cNvSpPr>
          <p:nvPr/>
        </p:nvSpPr>
        <p:spPr bwMode="auto">
          <a:xfrm>
            <a:off x="238125" y="38766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57" name="Rectangle 8"/>
          <p:cNvSpPr>
            <a:spLocks noChangeArrowheads="1"/>
          </p:cNvSpPr>
          <p:nvPr/>
        </p:nvSpPr>
        <p:spPr bwMode="auto">
          <a:xfrm>
            <a:off x="847725" y="38766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58" name="Rectangle 9"/>
          <p:cNvSpPr>
            <a:spLocks noChangeArrowheads="1"/>
          </p:cNvSpPr>
          <p:nvPr/>
        </p:nvSpPr>
        <p:spPr bwMode="auto">
          <a:xfrm>
            <a:off x="1152525" y="3876675"/>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59" name="Rectangle 10"/>
          <p:cNvSpPr>
            <a:spLocks noChangeArrowheads="1"/>
          </p:cNvSpPr>
          <p:nvPr/>
        </p:nvSpPr>
        <p:spPr bwMode="auto">
          <a:xfrm>
            <a:off x="542925" y="38766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60" name="Rectangle 11"/>
          <p:cNvSpPr>
            <a:spLocks noChangeArrowheads="1"/>
          </p:cNvSpPr>
          <p:nvPr/>
        </p:nvSpPr>
        <p:spPr bwMode="auto">
          <a:xfrm>
            <a:off x="238125" y="41814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61" name="Rectangle 12"/>
          <p:cNvSpPr>
            <a:spLocks noChangeArrowheads="1"/>
          </p:cNvSpPr>
          <p:nvPr/>
        </p:nvSpPr>
        <p:spPr bwMode="auto">
          <a:xfrm>
            <a:off x="847725" y="41814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62" name="Rectangle 13"/>
          <p:cNvSpPr>
            <a:spLocks noChangeArrowheads="1"/>
          </p:cNvSpPr>
          <p:nvPr/>
        </p:nvSpPr>
        <p:spPr bwMode="auto">
          <a:xfrm>
            <a:off x="1152525" y="41814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63" name="Rectangle 14"/>
          <p:cNvSpPr>
            <a:spLocks noChangeArrowheads="1"/>
          </p:cNvSpPr>
          <p:nvPr/>
        </p:nvSpPr>
        <p:spPr bwMode="auto">
          <a:xfrm>
            <a:off x="542925" y="41814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64" name="Rectangle 15"/>
          <p:cNvSpPr>
            <a:spLocks noChangeArrowheads="1"/>
          </p:cNvSpPr>
          <p:nvPr/>
        </p:nvSpPr>
        <p:spPr bwMode="auto">
          <a:xfrm>
            <a:off x="238125" y="448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65" name="Rectangle 16"/>
          <p:cNvSpPr>
            <a:spLocks noChangeArrowheads="1"/>
          </p:cNvSpPr>
          <p:nvPr/>
        </p:nvSpPr>
        <p:spPr bwMode="auto">
          <a:xfrm>
            <a:off x="847725" y="448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66" name="Rectangle 17"/>
          <p:cNvSpPr>
            <a:spLocks noChangeArrowheads="1"/>
          </p:cNvSpPr>
          <p:nvPr/>
        </p:nvSpPr>
        <p:spPr bwMode="auto">
          <a:xfrm>
            <a:off x="1152525" y="448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67" name="Rectangle 18"/>
          <p:cNvSpPr>
            <a:spLocks noChangeArrowheads="1"/>
          </p:cNvSpPr>
          <p:nvPr/>
        </p:nvSpPr>
        <p:spPr bwMode="auto">
          <a:xfrm>
            <a:off x="542925" y="448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68" name="Rectangle 19"/>
          <p:cNvSpPr>
            <a:spLocks noChangeArrowheads="1"/>
          </p:cNvSpPr>
          <p:nvPr/>
        </p:nvSpPr>
        <p:spPr bwMode="auto">
          <a:xfrm>
            <a:off x="238125" y="47910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69" name="Rectangle 20"/>
          <p:cNvSpPr>
            <a:spLocks noChangeArrowheads="1"/>
          </p:cNvSpPr>
          <p:nvPr/>
        </p:nvSpPr>
        <p:spPr bwMode="auto">
          <a:xfrm>
            <a:off x="847725" y="47910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70" name="Rectangle 21"/>
          <p:cNvSpPr>
            <a:spLocks noChangeArrowheads="1"/>
          </p:cNvSpPr>
          <p:nvPr/>
        </p:nvSpPr>
        <p:spPr bwMode="auto">
          <a:xfrm>
            <a:off x="1152525" y="47910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71" name="Rectangle 22"/>
          <p:cNvSpPr>
            <a:spLocks noChangeArrowheads="1"/>
          </p:cNvSpPr>
          <p:nvPr/>
        </p:nvSpPr>
        <p:spPr bwMode="auto">
          <a:xfrm>
            <a:off x="542925" y="47910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72" name="Rectangle 127"/>
          <p:cNvSpPr>
            <a:spLocks noChangeArrowheads="1"/>
          </p:cNvSpPr>
          <p:nvPr/>
        </p:nvSpPr>
        <p:spPr bwMode="auto">
          <a:xfrm>
            <a:off x="542925" y="38766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73" name="Rectangle 128"/>
          <p:cNvSpPr>
            <a:spLocks noChangeArrowheads="1"/>
          </p:cNvSpPr>
          <p:nvPr/>
        </p:nvSpPr>
        <p:spPr bwMode="auto">
          <a:xfrm>
            <a:off x="847725" y="38766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74" name="Rectangle 129"/>
          <p:cNvSpPr>
            <a:spLocks noChangeArrowheads="1"/>
          </p:cNvSpPr>
          <p:nvPr/>
        </p:nvSpPr>
        <p:spPr bwMode="auto">
          <a:xfrm>
            <a:off x="542925" y="35718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75" name="Rectangle 130"/>
          <p:cNvSpPr>
            <a:spLocks noChangeArrowheads="1"/>
          </p:cNvSpPr>
          <p:nvPr/>
        </p:nvSpPr>
        <p:spPr bwMode="auto">
          <a:xfrm>
            <a:off x="542925" y="41814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76" name="Rectangle 131"/>
          <p:cNvSpPr>
            <a:spLocks noChangeArrowheads="1"/>
          </p:cNvSpPr>
          <p:nvPr/>
        </p:nvSpPr>
        <p:spPr bwMode="auto">
          <a:xfrm>
            <a:off x="542925" y="44862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77" name="Rectangle 132"/>
          <p:cNvSpPr>
            <a:spLocks noChangeArrowheads="1"/>
          </p:cNvSpPr>
          <p:nvPr/>
        </p:nvSpPr>
        <p:spPr bwMode="auto">
          <a:xfrm>
            <a:off x="847725" y="47910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78" name="Rectangle 3"/>
          <p:cNvSpPr>
            <a:spLocks noChangeArrowheads="1"/>
          </p:cNvSpPr>
          <p:nvPr/>
        </p:nvSpPr>
        <p:spPr bwMode="auto">
          <a:xfrm>
            <a:off x="1477963" y="3581400"/>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79" name="Rectangle 4"/>
          <p:cNvSpPr>
            <a:spLocks noChangeArrowheads="1"/>
          </p:cNvSpPr>
          <p:nvPr/>
        </p:nvSpPr>
        <p:spPr bwMode="auto">
          <a:xfrm>
            <a:off x="2087563" y="35814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80" name="Rectangle 6"/>
          <p:cNvSpPr>
            <a:spLocks noChangeArrowheads="1"/>
          </p:cNvSpPr>
          <p:nvPr/>
        </p:nvSpPr>
        <p:spPr bwMode="auto">
          <a:xfrm>
            <a:off x="1782763" y="35814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81" name="Rectangle 7"/>
          <p:cNvSpPr>
            <a:spLocks noChangeArrowheads="1"/>
          </p:cNvSpPr>
          <p:nvPr/>
        </p:nvSpPr>
        <p:spPr bwMode="auto">
          <a:xfrm>
            <a:off x="1477963" y="38862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82" name="Rectangle 8"/>
          <p:cNvSpPr>
            <a:spLocks noChangeArrowheads="1"/>
          </p:cNvSpPr>
          <p:nvPr/>
        </p:nvSpPr>
        <p:spPr bwMode="auto">
          <a:xfrm>
            <a:off x="2087563" y="38862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83" name="Rectangle 10"/>
          <p:cNvSpPr>
            <a:spLocks noChangeArrowheads="1"/>
          </p:cNvSpPr>
          <p:nvPr/>
        </p:nvSpPr>
        <p:spPr bwMode="auto">
          <a:xfrm>
            <a:off x="1782763" y="38862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84" name="Rectangle 11"/>
          <p:cNvSpPr>
            <a:spLocks noChangeArrowheads="1"/>
          </p:cNvSpPr>
          <p:nvPr/>
        </p:nvSpPr>
        <p:spPr bwMode="auto">
          <a:xfrm>
            <a:off x="1477963" y="41910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85" name="Rectangle 12"/>
          <p:cNvSpPr>
            <a:spLocks noChangeArrowheads="1"/>
          </p:cNvSpPr>
          <p:nvPr/>
        </p:nvSpPr>
        <p:spPr bwMode="auto">
          <a:xfrm>
            <a:off x="2087563" y="41910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86" name="Rectangle 14"/>
          <p:cNvSpPr>
            <a:spLocks noChangeArrowheads="1"/>
          </p:cNvSpPr>
          <p:nvPr/>
        </p:nvSpPr>
        <p:spPr bwMode="auto">
          <a:xfrm>
            <a:off x="1782763" y="41910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87" name="Rectangle 15"/>
          <p:cNvSpPr>
            <a:spLocks noChangeArrowheads="1"/>
          </p:cNvSpPr>
          <p:nvPr/>
        </p:nvSpPr>
        <p:spPr bwMode="auto">
          <a:xfrm>
            <a:off x="1477963" y="44958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88" name="Rectangle 16"/>
          <p:cNvSpPr>
            <a:spLocks noChangeArrowheads="1"/>
          </p:cNvSpPr>
          <p:nvPr/>
        </p:nvSpPr>
        <p:spPr bwMode="auto">
          <a:xfrm>
            <a:off x="2087563" y="44958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89" name="Rectangle 18"/>
          <p:cNvSpPr>
            <a:spLocks noChangeArrowheads="1"/>
          </p:cNvSpPr>
          <p:nvPr/>
        </p:nvSpPr>
        <p:spPr bwMode="auto">
          <a:xfrm>
            <a:off x="1782763" y="44958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90" name="Rectangle 19"/>
          <p:cNvSpPr>
            <a:spLocks noChangeArrowheads="1"/>
          </p:cNvSpPr>
          <p:nvPr/>
        </p:nvSpPr>
        <p:spPr bwMode="auto">
          <a:xfrm>
            <a:off x="1477963" y="48006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91" name="Rectangle 20"/>
          <p:cNvSpPr>
            <a:spLocks noChangeArrowheads="1"/>
          </p:cNvSpPr>
          <p:nvPr/>
        </p:nvSpPr>
        <p:spPr bwMode="auto">
          <a:xfrm>
            <a:off x="2087563" y="48006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92" name="Rectangle 22"/>
          <p:cNvSpPr>
            <a:spLocks noChangeArrowheads="1"/>
          </p:cNvSpPr>
          <p:nvPr/>
        </p:nvSpPr>
        <p:spPr bwMode="auto">
          <a:xfrm>
            <a:off x="1477963" y="48006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93" name="Rectangle 127"/>
          <p:cNvSpPr>
            <a:spLocks noChangeArrowheads="1"/>
          </p:cNvSpPr>
          <p:nvPr/>
        </p:nvSpPr>
        <p:spPr bwMode="auto">
          <a:xfrm>
            <a:off x="1782763" y="38862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94" name="Rectangle 128"/>
          <p:cNvSpPr>
            <a:spLocks noChangeArrowheads="1"/>
          </p:cNvSpPr>
          <p:nvPr/>
        </p:nvSpPr>
        <p:spPr bwMode="auto">
          <a:xfrm>
            <a:off x="1773238" y="51149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95" name="Rectangle 129"/>
          <p:cNvSpPr>
            <a:spLocks noChangeArrowheads="1"/>
          </p:cNvSpPr>
          <p:nvPr/>
        </p:nvSpPr>
        <p:spPr bwMode="auto">
          <a:xfrm>
            <a:off x="1782763" y="35814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96" name="Rectangle 130"/>
          <p:cNvSpPr>
            <a:spLocks noChangeArrowheads="1"/>
          </p:cNvSpPr>
          <p:nvPr/>
        </p:nvSpPr>
        <p:spPr bwMode="auto">
          <a:xfrm>
            <a:off x="1782763" y="41910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97" name="Rectangle 131"/>
          <p:cNvSpPr>
            <a:spLocks noChangeArrowheads="1"/>
          </p:cNvSpPr>
          <p:nvPr/>
        </p:nvSpPr>
        <p:spPr bwMode="auto">
          <a:xfrm>
            <a:off x="1782763" y="44958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98" name="Rectangle 132"/>
          <p:cNvSpPr>
            <a:spLocks noChangeArrowheads="1"/>
          </p:cNvSpPr>
          <p:nvPr/>
        </p:nvSpPr>
        <p:spPr bwMode="auto">
          <a:xfrm>
            <a:off x="2087563" y="48006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99" name="Rectangle 3"/>
          <p:cNvSpPr>
            <a:spLocks noChangeArrowheads="1"/>
          </p:cNvSpPr>
          <p:nvPr/>
        </p:nvSpPr>
        <p:spPr bwMode="auto">
          <a:xfrm>
            <a:off x="258763" y="51054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00" name="Rectangle 4"/>
          <p:cNvSpPr>
            <a:spLocks noChangeArrowheads="1"/>
          </p:cNvSpPr>
          <p:nvPr/>
        </p:nvSpPr>
        <p:spPr bwMode="auto">
          <a:xfrm>
            <a:off x="868363" y="51054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01" name="Rectangle 5"/>
          <p:cNvSpPr>
            <a:spLocks noChangeArrowheads="1"/>
          </p:cNvSpPr>
          <p:nvPr/>
        </p:nvSpPr>
        <p:spPr bwMode="auto">
          <a:xfrm>
            <a:off x="1173163" y="51054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02" name="Rectangle 6"/>
          <p:cNvSpPr>
            <a:spLocks noChangeArrowheads="1"/>
          </p:cNvSpPr>
          <p:nvPr/>
        </p:nvSpPr>
        <p:spPr bwMode="auto">
          <a:xfrm>
            <a:off x="563563" y="51054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03" name="Rectangle 7"/>
          <p:cNvSpPr>
            <a:spLocks noChangeArrowheads="1"/>
          </p:cNvSpPr>
          <p:nvPr/>
        </p:nvSpPr>
        <p:spPr bwMode="auto">
          <a:xfrm>
            <a:off x="258763" y="54102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04" name="Rectangle 8"/>
          <p:cNvSpPr>
            <a:spLocks noChangeArrowheads="1"/>
          </p:cNvSpPr>
          <p:nvPr/>
        </p:nvSpPr>
        <p:spPr bwMode="auto">
          <a:xfrm>
            <a:off x="868363" y="54102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05" name="Rectangle 9"/>
          <p:cNvSpPr>
            <a:spLocks noChangeArrowheads="1"/>
          </p:cNvSpPr>
          <p:nvPr/>
        </p:nvSpPr>
        <p:spPr bwMode="auto">
          <a:xfrm>
            <a:off x="1173163" y="54102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06" name="Rectangle 10"/>
          <p:cNvSpPr>
            <a:spLocks noChangeArrowheads="1"/>
          </p:cNvSpPr>
          <p:nvPr/>
        </p:nvSpPr>
        <p:spPr bwMode="auto">
          <a:xfrm>
            <a:off x="563563" y="54102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07" name="Rectangle 11"/>
          <p:cNvSpPr>
            <a:spLocks noChangeArrowheads="1"/>
          </p:cNvSpPr>
          <p:nvPr/>
        </p:nvSpPr>
        <p:spPr bwMode="auto">
          <a:xfrm>
            <a:off x="258763" y="57150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08" name="Rectangle 12"/>
          <p:cNvSpPr>
            <a:spLocks noChangeArrowheads="1"/>
          </p:cNvSpPr>
          <p:nvPr/>
        </p:nvSpPr>
        <p:spPr bwMode="auto">
          <a:xfrm>
            <a:off x="868363" y="57150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09" name="Rectangle 13"/>
          <p:cNvSpPr>
            <a:spLocks noChangeArrowheads="1"/>
          </p:cNvSpPr>
          <p:nvPr/>
        </p:nvSpPr>
        <p:spPr bwMode="auto">
          <a:xfrm>
            <a:off x="1173163" y="57150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10" name="Rectangle 14"/>
          <p:cNvSpPr>
            <a:spLocks noChangeArrowheads="1"/>
          </p:cNvSpPr>
          <p:nvPr/>
        </p:nvSpPr>
        <p:spPr bwMode="auto">
          <a:xfrm>
            <a:off x="563563" y="57150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11" name="Rectangle 15"/>
          <p:cNvSpPr>
            <a:spLocks noChangeArrowheads="1"/>
          </p:cNvSpPr>
          <p:nvPr/>
        </p:nvSpPr>
        <p:spPr bwMode="auto">
          <a:xfrm>
            <a:off x="258763" y="60198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12" name="Rectangle 16"/>
          <p:cNvSpPr>
            <a:spLocks noChangeArrowheads="1"/>
          </p:cNvSpPr>
          <p:nvPr/>
        </p:nvSpPr>
        <p:spPr bwMode="auto">
          <a:xfrm>
            <a:off x="868363" y="60198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13" name="Rectangle 17"/>
          <p:cNvSpPr>
            <a:spLocks noChangeArrowheads="1"/>
          </p:cNvSpPr>
          <p:nvPr/>
        </p:nvSpPr>
        <p:spPr bwMode="auto">
          <a:xfrm>
            <a:off x="1173163" y="60198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14" name="Rectangle 18"/>
          <p:cNvSpPr>
            <a:spLocks noChangeArrowheads="1"/>
          </p:cNvSpPr>
          <p:nvPr/>
        </p:nvSpPr>
        <p:spPr bwMode="auto">
          <a:xfrm>
            <a:off x="563563" y="60198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15" name="Rectangle 127"/>
          <p:cNvSpPr>
            <a:spLocks noChangeArrowheads="1"/>
          </p:cNvSpPr>
          <p:nvPr/>
        </p:nvSpPr>
        <p:spPr bwMode="auto">
          <a:xfrm>
            <a:off x="1508125" y="47704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16" name="Rectangle 128"/>
          <p:cNvSpPr>
            <a:spLocks noChangeArrowheads="1"/>
          </p:cNvSpPr>
          <p:nvPr/>
        </p:nvSpPr>
        <p:spPr bwMode="auto">
          <a:xfrm>
            <a:off x="868363" y="54102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17" name="Rectangle 129"/>
          <p:cNvSpPr>
            <a:spLocks noChangeArrowheads="1"/>
          </p:cNvSpPr>
          <p:nvPr/>
        </p:nvSpPr>
        <p:spPr bwMode="auto">
          <a:xfrm>
            <a:off x="1193800" y="57150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18" name="Rectangle 130"/>
          <p:cNvSpPr>
            <a:spLocks noChangeArrowheads="1"/>
          </p:cNvSpPr>
          <p:nvPr/>
        </p:nvSpPr>
        <p:spPr bwMode="auto">
          <a:xfrm>
            <a:off x="858838" y="4475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19" name="Rectangle 131"/>
          <p:cNvSpPr>
            <a:spLocks noChangeArrowheads="1"/>
          </p:cNvSpPr>
          <p:nvPr/>
        </p:nvSpPr>
        <p:spPr bwMode="auto">
          <a:xfrm>
            <a:off x="1184275" y="47799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20" name="Rectangle 3"/>
          <p:cNvSpPr>
            <a:spLocks noChangeArrowheads="1"/>
          </p:cNvSpPr>
          <p:nvPr/>
        </p:nvSpPr>
        <p:spPr bwMode="auto">
          <a:xfrm>
            <a:off x="1468438" y="5114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21" name="Rectangle 4"/>
          <p:cNvSpPr>
            <a:spLocks noChangeArrowheads="1"/>
          </p:cNvSpPr>
          <p:nvPr/>
        </p:nvSpPr>
        <p:spPr bwMode="auto">
          <a:xfrm>
            <a:off x="2078038" y="5114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22" name="Rectangle 6"/>
          <p:cNvSpPr>
            <a:spLocks noChangeArrowheads="1"/>
          </p:cNvSpPr>
          <p:nvPr/>
        </p:nvSpPr>
        <p:spPr bwMode="auto">
          <a:xfrm>
            <a:off x="1468438" y="5114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23" name="Rectangle 7"/>
          <p:cNvSpPr>
            <a:spLocks noChangeArrowheads="1"/>
          </p:cNvSpPr>
          <p:nvPr/>
        </p:nvSpPr>
        <p:spPr bwMode="auto">
          <a:xfrm>
            <a:off x="1762125" y="48006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24" name="Rectangle 8"/>
          <p:cNvSpPr>
            <a:spLocks noChangeArrowheads="1"/>
          </p:cNvSpPr>
          <p:nvPr/>
        </p:nvSpPr>
        <p:spPr bwMode="auto">
          <a:xfrm>
            <a:off x="2078038" y="5419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25" name="Rectangle 10"/>
          <p:cNvSpPr>
            <a:spLocks noChangeArrowheads="1"/>
          </p:cNvSpPr>
          <p:nvPr/>
        </p:nvSpPr>
        <p:spPr bwMode="auto">
          <a:xfrm>
            <a:off x="1468438" y="5419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26" name="Rectangle 11"/>
          <p:cNvSpPr>
            <a:spLocks noChangeArrowheads="1"/>
          </p:cNvSpPr>
          <p:nvPr/>
        </p:nvSpPr>
        <p:spPr bwMode="auto">
          <a:xfrm>
            <a:off x="1468438" y="5724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27" name="Rectangle 12"/>
          <p:cNvSpPr>
            <a:spLocks noChangeArrowheads="1"/>
          </p:cNvSpPr>
          <p:nvPr/>
        </p:nvSpPr>
        <p:spPr bwMode="auto">
          <a:xfrm>
            <a:off x="2078038" y="5724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28" name="Rectangle 14"/>
          <p:cNvSpPr>
            <a:spLocks noChangeArrowheads="1"/>
          </p:cNvSpPr>
          <p:nvPr/>
        </p:nvSpPr>
        <p:spPr bwMode="auto">
          <a:xfrm>
            <a:off x="1468438" y="5724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29" name="Rectangle 15"/>
          <p:cNvSpPr>
            <a:spLocks noChangeArrowheads="1"/>
          </p:cNvSpPr>
          <p:nvPr/>
        </p:nvSpPr>
        <p:spPr bwMode="auto">
          <a:xfrm>
            <a:off x="1468438" y="6029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30" name="Rectangle 16"/>
          <p:cNvSpPr>
            <a:spLocks noChangeArrowheads="1"/>
          </p:cNvSpPr>
          <p:nvPr/>
        </p:nvSpPr>
        <p:spPr bwMode="auto">
          <a:xfrm>
            <a:off x="2078038" y="6029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31" name="Rectangle 18"/>
          <p:cNvSpPr>
            <a:spLocks noChangeArrowheads="1"/>
          </p:cNvSpPr>
          <p:nvPr/>
        </p:nvSpPr>
        <p:spPr bwMode="auto">
          <a:xfrm>
            <a:off x="1468438" y="6029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32" name="Rectangle 127"/>
          <p:cNvSpPr>
            <a:spLocks noChangeArrowheads="1"/>
          </p:cNvSpPr>
          <p:nvPr/>
        </p:nvSpPr>
        <p:spPr bwMode="auto">
          <a:xfrm>
            <a:off x="1468438" y="54197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33" name="Rectangle 128"/>
          <p:cNvSpPr>
            <a:spLocks noChangeArrowheads="1"/>
          </p:cNvSpPr>
          <p:nvPr/>
        </p:nvSpPr>
        <p:spPr bwMode="auto">
          <a:xfrm>
            <a:off x="542925" y="48101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34" name="Rectangle 129"/>
          <p:cNvSpPr>
            <a:spLocks noChangeArrowheads="1"/>
          </p:cNvSpPr>
          <p:nvPr/>
        </p:nvSpPr>
        <p:spPr bwMode="auto">
          <a:xfrm>
            <a:off x="1468438" y="51149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35" name="Rectangle 130"/>
          <p:cNvSpPr>
            <a:spLocks noChangeArrowheads="1"/>
          </p:cNvSpPr>
          <p:nvPr/>
        </p:nvSpPr>
        <p:spPr bwMode="auto">
          <a:xfrm>
            <a:off x="1468438" y="57245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36" name="Rectangle 131"/>
          <p:cNvSpPr>
            <a:spLocks noChangeArrowheads="1"/>
          </p:cNvSpPr>
          <p:nvPr/>
        </p:nvSpPr>
        <p:spPr bwMode="auto">
          <a:xfrm>
            <a:off x="1468438" y="60293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37" name="Rectangle 11"/>
          <p:cNvSpPr>
            <a:spLocks noChangeArrowheads="1"/>
          </p:cNvSpPr>
          <p:nvPr/>
        </p:nvSpPr>
        <p:spPr bwMode="auto">
          <a:xfrm>
            <a:off x="249238" y="38766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38" name="Rectangle 11"/>
          <p:cNvSpPr>
            <a:spLocks noChangeArrowheads="1"/>
          </p:cNvSpPr>
          <p:nvPr/>
        </p:nvSpPr>
        <p:spPr bwMode="auto">
          <a:xfrm>
            <a:off x="542925" y="35607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39" name="Rectangle 22"/>
          <p:cNvSpPr>
            <a:spLocks noChangeArrowheads="1"/>
          </p:cNvSpPr>
          <p:nvPr/>
        </p:nvSpPr>
        <p:spPr bwMode="auto">
          <a:xfrm>
            <a:off x="269875" y="53895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40" name="Rectangle 21"/>
          <p:cNvSpPr>
            <a:spLocks noChangeArrowheads="1"/>
          </p:cNvSpPr>
          <p:nvPr/>
        </p:nvSpPr>
        <p:spPr bwMode="auto">
          <a:xfrm>
            <a:off x="2087563" y="48101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41" name="Rectangle 21"/>
          <p:cNvSpPr>
            <a:spLocks noChangeArrowheads="1"/>
          </p:cNvSpPr>
          <p:nvPr/>
        </p:nvSpPr>
        <p:spPr bwMode="auto">
          <a:xfrm>
            <a:off x="889000" y="54006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42" name="Rectangle 15"/>
          <p:cNvSpPr>
            <a:spLocks noChangeArrowheads="1"/>
          </p:cNvSpPr>
          <p:nvPr/>
        </p:nvSpPr>
        <p:spPr bwMode="auto">
          <a:xfrm>
            <a:off x="1773238" y="54006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43" name="Rectangle 16"/>
          <p:cNvSpPr>
            <a:spLocks noChangeArrowheads="1"/>
          </p:cNvSpPr>
          <p:nvPr/>
        </p:nvSpPr>
        <p:spPr bwMode="auto">
          <a:xfrm>
            <a:off x="1793875" y="60198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44" name="Rectangle 16"/>
          <p:cNvSpPr>
            <a:spLocks noChangeArrowheads="1"/>
          </p:cNvSpPr>
          <p:nvPr/>
        </p:nvSpPr>
        <p:spPr bwMode="auto">
          <a:xfrm>
            <a:off x="1793875" y="57054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45" name="Rectangle 131"/>
          <p:cNvSpPr>
            <a:spLocks noChangeArrowheads="1"/>
          </p:cNvSpPr>
          <p:nvPr/>
        </p:nvSpPr>
        <p:spPr bwMode="auto">
          <a:xfrm>
            <a:off x="1184275" y="60102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2" name="Date Placeholder 1"/>
          <p:cNvSpPr>
            <a:spLocks noGrp="1"/>
          </p:cNvSpPr>
          <p:nvPr>
            <p:ph type="dt" sz="half" idx="10"/>
          </p:nvPr>
        </p:nvSpPr>
        <p:spPr/>
        <p:txBody>
          <a:bodyPr/>
          <a:lstStyle/>
          <a:p>
            <a:fld id="{CC83583F-649E-400E-AD18-8756DBAF3FA2}" type="datetime1">
              <a:rPr lang="en-US" smtClean="0"/>
              <a:t>4/29/2022</a:t>
            </a:fld>
            <a:endParaRPr lang="en-US" dirty="0"/>
          </a:p>
        </p:txBody>
      </p:sp>
      <p:sp>
        <p:nvSpPr>
          <p:cNvPr id="3" name="Slide Number Placeholder 2"/>
          <p:cNvSpPr>
            <a:spLocks noGrp="1"/>
          </p:cNvSpPr>
          <p:nvPr>
            <p:ph type="sldNum" sz="quarter" idx="12"/>
          </p:nvPr>
        </p:nvSpPr>
        <p:spPr/>
        <p:txBody>
          <a:bodyPr/>
          <a:lstStyle/>
          <a:p>
            <a:fld id="{28FE0516-50B9-46E1-A8D9-1B5778713E50}" type="slidenum">
              <a:rPr lang="en-US" smtClean="0"/>
              <a:t>29</a:t>
            </a:fld>
            <a:endParaRPr lang="en-US" dirty="0"/>
          </a:p>
        </p:txBody>
      </p:sp>
    </p:spTree>
    <p:extLst>
      <p:ext uri="{BB962C8B-B14F-4D97-AF65-F5344CB8AC3E}">
        <p14:creationId xmlns:p14="http://schemas.microsoft.com/office/powerpoint/2010/main" val="342569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fld id="{5F5A64D3-71EF-45B5-AE4C-6C60EEC0D3A5}" type="slidenum">
              <a:rPr lang="ar-SA" altLang="en-US" sz="1400" smtClean="0">
                <a:latin typeface="Arial" panose="020B0604020202020204" pitchFamily="34" charset="0"/>
              </a:rPr>
              <a:pPr>
                <a:spcBef>
                  <a:spcPct val="0"/>
                </a:spcBef>
                <a:buFontTx/>
                <a:buNone/>
              </a:pPr>
              <a:t>3</a:t>
            </a:fld>
            <a:endParaRPr lang="en-US" altLang="en-US" sz="1400">
              <a:latin typeface="Arial" panose="020B0604020202020204" pitchFamily="34" charset="0"/>
            </a:endParaRPr>
          </a:p>
        </p:txBody>
      </p:sp>
      <p:pic>
        <p:nvPicPr>
          <p:cNvPr id="22531"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0"/>
            <a:ext cx="3517900" cy="354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514600"/>
            <a:ext cx="3386138"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1275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574675" y="296863"/>
            <a:ext cx="7772400" cy="1143000"/>
          </a:xfrm>
        </p:spPr>
        <p:txBody>
          <a:bodyPr/>
          <a:lstStyle/>
          <a:p>
            <a:r>
              <a:rPr lang="en-GB" altLang="en-US">
                <a:solidFill>
                  <a:srgbClr val="FF3300"/>
                </a:solidFill>
              </a:rPr>
              <a:t> </a:t>
            </a:r>
            <a:endParaRPr lang="en-GB" altLang="en-US" i="1">
              <a:solidFill>
                <a:srgbClr val="FF3300"/>
              </a:solidFill>
            </a:endParaRPr>
          </a:p>
        </p:txBody>
      </p:sp>
      <p:sp>
        <p:nvSpPr>
          <p:cNvPr id="50179" name="TextBox 262"/>
          <p:cNvSpPr txBox="1">
            <a:spLocks noChangeArrowheads="1"/>
          </p:cNvSpPr>
          <p:nvPr/>
        </p:nvSpPr>
        <p:spPr bwMode="auto">
          <a:xfrm>
            <a:off x="2247900"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63</a:t>
            </a:r>
          </a:p>
        </p:txBody>
      </p:sp>
      <p:pic>
        <p:nvPicPr>
          <p:cNvPr id="50180"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3" y="101600"/>
            <a:ext cx="8518525" cy="675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TextBox 100"/>
          <p:cNvSpPr txBox="1">
            <a:spLocks noChangeArrowheads="1"/>
          </p:cNvSpPr>
          <p:nvPr/>
        </p:nvSpPr>
        <p:spPr bwMode="auto">
          <a:xfrm>
            <a:off x="-17463" y="347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1</a:t>
            </a:r>
          </a:p>
        </p:txBody>
      </p:sp>
      <p:sp>
        <p:nvSpPr>
          <p:cNvPr id="50182" name="TextBox 2"/>
          <p:cNvSpPr txBox="1">
            <a:spLocks noChangeArrowheads="1"/>
          </p:cNvSpPr>
          <p:nvPr/>
        </p:nvSpPr>
        <p:spPr bwMode="auto">
          <a:xfrm>
            <a:off x="5211763" y="1482725"/>
            <a:ext cx="2822575"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000"/>
              <a:t>vertical lines</a:t>
            </a:r>
          </a:p>
        </p:txBody>
      </p:sp>
      <p:cxnSp>
        <p:nvCxnSpPr>
          <p:cNvPr id="5" name="Straight Arrow Connector 4"/>
          <p:cNvCxnSpPr/>
          <p:nvPr/>
        </p:nvCxnSpPr>
        <p:spPr>
          <a:xfrm flipH="1" flipV="1">
            <a:off x="1808163" y="771525"/>
            <a:ext cx="3403600" cy="1065213"/>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a:off x="4195763" y="2190750"/>
            <a:ext cx="1016000" cy="174625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6319838" y="2112963"/>
            <a:ext cx="2032000" cy="147320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fld id="{1BDE47E8-89E9-49C3-86FE-81472483C09A}" type="datetime1">
              <a:rPr lang="en-US" smtClean="0"/>
              <a:t>4/29/2022</a:t>
            </a:fld>
            <a:endParaRPr lang="en-US" dirty="0"/>
          </a:p>
        </p:txBody>
      </p:sp>
      <p:sp>
        <p:nvSpPr>
          <p:cNvPr id="3" name="Slide Number Placeholder 2"/>
          <p:cNvSpPr>
            <a:spLocks noGrp="1"/>
          </p:cNvSpPr>
          <p:nvPr>
            <p:ph type="sldNum" sz="quarter" idx="12"/>
          </p:nvPr>
        </p:nvSpPr>
        <p:spPr/>
        <p:txBody>
          <a:bodyPr/>
          <a:lstStyle/>
          <a:p>
            <a:fld id="{28FE0516-50B9-46E1-A8D9-1B5778713E50}" type="slidenum">
              <a:rPr lang="en-US" smtClean="0"/>
              <a:t>30</a:t>
            </a:fld>
            <a:endParaRPr lang="en-US" dirty="0"/>
          </a:p>
        </p:txBody>
      </p:sp>
    </p:spTree>
    <p:extLst>
      <p:ext uri="{BB962C8B-B14F-4D97-AF65-F5344CB8AC3E}">
        <p14:creationId xmlns:p14="http://schemas.microsoft.com/office/powerpoint/2010/main" val="1766512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574675" y="296863"/>
            <a:ext cx="7772400" cy="1143000"/>
          </a:xfrm>
        </p:spPr>
        <p:txBody>
          <a:bodyPr/>
          <a:lstStyle/>
          <a:p>
            <a:r>
              <a:rPr lang="en-GB" altLang="en-US">
                <a:solidFill>
                  <a:srgbClr val="FF3300"/>
                </a:solidFill>
              </a:rPr>
              <a:t> </a:t>
            </a:r>
            <a:endParaRPr lang="en-GB" altLang="en-US" i="1">
              <a:solidFill>
                <a:srgbClr val="FF3300"/>
              </a:solidFill>
            </a:endParaRPr>
          </a:p>
        </p:txBody>
      </p:sp>
      <p:sp>
        <p:nvSpPr>
          <p:cNvPr id="52227" name="TextBox 262"/>
          <p:cNvSpPr txBox="1">
            <a:spLocks noChangeArrowheads="1"/>
          </p:cNvSpPr>
          <p:nvPr/>
        </p:nvSpPr>
        <p:spPr bwMode="auto">
          <a:xfrm>
            <a:off x="2247900"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63</a:t>
            </a:r>
          </a:p>
        </p:txBody>
      </p:sp>
      <p:pic>
        <p:nvPicPr>
          <p:cNvPr id="52228"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3" y="101600"/>
            <a:ext cx="8518525" cy="675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TextBox 100"/>
          <p:cNvSpPr txBox="1">
            <a:spLocks noChangeArrowheads="1"/>
          </p:cNvSpPr>
          <p:nvPr/>
        </p:nvSpPr>
        <p:spPr bwMode="auto">
          <a:xfrm>
            <a:off x="-17463" y="347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1</a:t>
            </a:r>
          </a:p>
        </p:txBody>
      </p:sp>
      <p:sp>
        <p:nvSpPr>
          <p:cNvPr id="52230" name="TextBox 2"/>
          <p:cNvSpPr txBox="1">
            <a:spLocks noChangeArrowheads="1"/>
          </p:cNvSpPr>
          <p:nvPr/>
        </p:nvSpPr>
        <p:spPr bwMode="auto">
          <a:xfrm>
            <a:off x="5211763" y="1482725"/>
            <a:ext cx="3478212"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000"/>
              <a:t>Horizontal lines</a:t>
            </a:r>
          </a:p>
        </p:txBody>
      </p:sp>
      <p:cxnSp>
        <p:nvCxnSpPr>
          <p:cNvPr id="5" name="Straight Arrow Connector 4"/>
          <p:cNvCxnSpPr/>
          <p:nvPr/>
        </p:nvCxnSpPr>
        <p:spPr>
          <a:xfrm flipH="1" flipV="1">
            <a:off x="904875" y="965200"/>
            <a:ext cx="4306888" cy="871538"/>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a:off x="2493963" y="2190750"/>
            <a:ext cx="2717800" cy="1516063"/>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6319838" y="2112963"/>
            <a:ext cx="152400" cy="2428875"/>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fld id="{BC1729BE-E3C9-4D30-8541-C5301AC4C685}" type="datetime1">
              <a:rPr lang="en-US" smtClean="0"/>
              <a:t>4/29/2022</a:t>
            </a:fld>
            <a:endParaRPr lang="en-US" dirty="0"/>
          </a:p>
        </p:txBody>
      </p:sp>
      <p:sp>
        <p:nvSpPr>
          <p:cNvPr id="3" name="Slide Number Placeholder 2"/>
          <p:cNvSpPr>
            <a:spLocks noGrp="1"/>
          </p:cNvSpPr>
          <p:nvPr>
            <p:ph type="sldNum" sz="quarter" idx="12"/>
          </p:nvPr>
        </p:nvSpPr>
        <p:spPr/>
        <p:txBody>
          <a:bodyPr/>
          <a:lstStyle/>
          <a:p>
            <a:fld id="{28FE0516-50B9-46E1-A8D9-1B5778713E50}" type="slidenum">
              <a:rPr lang="en-US" smtClean="0"/>
              <a:t>31</a:t>
            </a:fld>
            <a:endParaRPr lang="en-US" dirty="0"/>
          </a:p>
        </p:txBody>
      </p:sp>
    </p:spTree>
    <p:extLst>
      <p:ext uri="{BB962C8B-B14F-4D97-AF65-F5344CB8AC3E}">
        <p14:creationId xmlns:p14="http://schemas.microsoft.com/office/powerpoint/2010/main" val="585062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574675" y="296863"/>
            <a:ext cx="7772400" cy="1143000"/>
          </a:xfrm>
        </p:spPr>
        <p:txBody>
          <a:bodyPr/>
          <a:lstStyle/>
          <a:p>
            <a:r>
              <a:rPr lang="en-GB" altLang="en-US">
                <a:solidFill>
                  <a:srgbClr val="FF3300"/>
                </a:solidFill>
              </a:rPr>
              <a:t> </a:t>
            </a:r>
            <a:endParaRPr lang="en-GB" altLang="en-US" i="1">
              <a:solidFill>
                <a:srgbClr val="FF3300"/>
              </a:solidFill>
            </a:endParaRPr>
          </a:p>
        </p:txBody>
      </p:sp>
      <p:sp>
        <p:nvSpPr>
          <p:cNvPr id="54275" name="TextBox 262"/>
          <p:cNvSpPr txBox="1">
            <a:spLocks noChangeArrowheads="1"/>
          </p:cNvSpPr>
          <p:nvPr/>
        </p:nvSpPr>
        <p:spPr bwMode="auto">
          <a:xfrm>
            <a:off x="2247900"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63</a:t>
            </a:r>
          </a:p>
        </p:txBody>
      </p:sp>
      <p:pic>
        <p:nvPicPr>
          <p:cNvPr id="54276"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3" y="101600"/>
            <a:ext cx="8518525" cy="675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TextBox 100"/>
          <p:cNvSpPr txBox="1">
            <a:spLocks noChangeArrowheads="1"/>
          </p:cNvSpPr>
          <p:nvPr/>
        </p:nvSpPr>
        <p:spPr bwMode="auto">
          <a:xfrm>
            <a:off x="-17463" y="347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1</a:t>
            </a:r>
          </a:p>
        </p:txBody>
      </p:sp>
      <p:sp>
        <p:nvSpPr>
          <p:cNvPr id="54278" name="TextBox 2"/>
          <p:cNvSpPr txBox="1">
            <a:spLocks noChangeArrowheads="1"/>
          </p:cNvSpPr>
          <p:nvPr/>
        </p:nvSpPr>
        <p:spPr bwMode="auto">
          <a:xfrm>
            <a:off x="5211763" y="1482725"/>
            <a:ext cx="2851150"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000"/>
              <a:t>Small circles</a:t>
            </a:r>
          </a:p>
        </p:txBody>
      </p:sp>
      <p:cxnSp>
        <p:nvCxnSpPr>
          <p:cNvPr id="5" name="Straight Arrow Connector 4"/>
          <p:cNvCxnSpPr/>
          <p:nvPr/>
        </p:nvCxnSpPr>
        <p:spPr>
          <a:xfrm flipH="1" flipV="1">
            <a:off x="2493963" y="965200"/>
            <a:ext cx="2717800" cy="871538"/>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5699125" y="2190750"/>
            <a:ext cx="101600" cy="202565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6319838" y="2112963"/>
            <a:ext cx="1900237" cy="803275"/>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fld id="{9114BBB9-4262-4C71-AFB6-13F1DBCEA325}" type="datetime1">
              <a:rPr lang="en-US" smtClean="0"/>
              <a:t>4/29/2022</a:t>
            </a:fld>
            <a:endParaRPr lang="en-US" dirty="0"/>
          </a:p>
        </p:txBody>
      </p:sp>
      <p:sp>
        <p:nvSpPr>
          <p:cNvPr id="3" name="Slide Number Placeholder 2"/>
          <p:cNvSpPr>
            <a:spLocks noGrp="1"/>
          </p:cNvSpPr>
          <p:nvPr>
            <p:ph type="sldNum" sz="quarter" idx="12"/>
          </p:nvPr>
        </p:nvSpPr>
        <p:spPr/>
        <p:txBody>
          <a:bodyPr/>
          <a:lstStyle/>
          <a:p>
            <a:fld id="{28FE0516-50B9-46E1-A8D9-1B5778713E50}" type="slidenum">
              <a:rPr lang="en-US" smtClean="0"/>
              <a:t>32</a:t>
            </a:fld>
            <a:endParaRPr lang="en-US" dirty="0"/>
          </a:p>
        </p:txBody>
      </p:sp>
    </p:spTree>
    <p:extLst>
      <p:ext uri="{BB962C8B-B14F-4D97-AF65-F5344CB8AC3E}">
        <p14:creationId xmlns:p14="http://schemas.microsoft.com/office/powerpoint/2010/main" val="2062268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574675" y="296863"/>
            <a:ext cx="7772400" cy="1143000"/>
          </a:xfrm>
        </p:spPr>
        <p:txBody>
          <a:bodyPr/>
          <a:lstStyle/>
          <a:p>
            <a:r>
              <a:rPr lang="en-GB" altLang="en-US">
                <a:solidFill>
                  <a:srgbClr val="FF3300"/>
                </a:solidFill>
              </a:rPr>
              <a:t> </a:t>
            </a:r>
            <a:endParaRPr lang="en-GB" altLang="en-US" i="1">
              <a:solidFill>
                <a:srgbClr val="FF3300"/>
              </a:solidFill>
            </a:endParaRPr>
          </a:p>
        </p:txBody>
      </p:sp>
      <p:sp>
        <p:nvSpPr>
          <p:cNvPr id="56323" name="TextBox 262"/>
          <p:cNvSpPr txBox="1">
            <a:spLocks noChangeArrowheads="1"/>
          </p:cNvSpPr>
          <p:nvPr/>
        </p:nvSpPr>
        <p:spPr bwMode="auto">
          <a:xfrm>
            <a:off x="2247900"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63</a:t>
            </a:r>
          </a:p>
        </p:txBody>
      </p:sp>
      <p:pic>
        <p:nvPicPr>
          <p:cNvPr id="56324"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3" y="101600"/>
            <a:ext cx="8518525" cy="675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TextBox 100"/>
          <p:cNvSpPr txBox="1">
            <a:spLocks noChangeArrowheads="1"/>
          </p:cNvSpPr>
          <p:nvPr/>
        </p:nvSpPr>
        <p:spPr bwMode="auto">
          <a:xfrm>
            <a:off x="-17463" y="347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1</a:t>
            </a:r>
          </a:p>
        </p:txBody>
      </p:sp>
      <p:sp>
        <p:nvSpPr>
          <p:cNvPr id="56326" name="TextBox 2"/>
          <p:cNvSpPr txBox="1">
            <a:spLocks noChangeArrowheads="1"/>
          </p:cNvSpPr>
          <p:nvPr/>
        </p:nvSpPr>
        <p:spPr bwMode="auto">
          <a:xfrm>
            <a:off x="5211763" y="1482725"/>
            <a:ext cx="2851150"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000"/>
              <a:t>Small circles</a:t>
            </a:r>
          </a:p>
        </p:txBody>
      </p:sp>
      <p:cxnSp>
        <p:nvCxnSpPr>
          <p:cNvPr id="5" name="Straight Arrow Connector 4"/>
          <p:cNvCxnSpPr/>
          <p:nvPr/>
        </p:nvCxnSpPr>
        <p:spPr>
          <a:xfrm flipH="1" flipV="1">
            <a:off x="2493963" y="965200"/>
            <a:ext cx="2717800" cy="871538"/>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5699125" y="2190750"/>
            <a:ext cx="101600" cy="202565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6319838" y="2112963"/>
            <a:ext cx="1900237" cy="803275"/>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6330" name="TextBox 9"/>
          <p:cNvSpPr txBox="1">
            <a:spLocks noChangeArrowheads="1"/>
          </p:cNvSpPr>
          <p:nvPr/>
        </p:nvSpPr>
        <p:spPr bwMode="auto">
          <a:xfrm>
            <a:off x="239713" y="4776788"/>
            <a:ext cx="8435975" cy="19383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000"/>
              <a:t>But what about position invariance  ???</a:t>
            </a:r>
          </a:p>
          <a:p>
            <a:pPr eaLnBrk="1" hangingPunct="1">
              <a:spcBef>
                <a:spcPct val="0"/>
              </a:spcBef>
              <a:buFontTx/>
              <a:buNone/>
            </a:pPr>
            <a:r>
              <a:rPr lang="en-GB" altLang="en-US" sz="4000"/>
              <a:t>our example unit detectors were tied to </a:t>
            </a:r>
          </a:p>
          <a:p>
            <a:pPr eaLnBrk="1" hangingPunct="1">
              <a:spcBef>
                <a:spcPct val="0"/>
              </a:spcBef>
              <a:buFontTx/>
              <a:buNone/>
            </a:pPr>
            <a:r>
              <a:rPr lang="en-GB" altLang="en-US" sz="4000"/>
              <a:t>specific parts of the image  </a:t>
            </a:r>
          </a:p>
        </p:txBody>
      </p:sp>
      <p:sp>
        <p:nvSpPr>
          <p:cNvPr id="2" name="Date Placeholder 1"/>
          <p:cNvSpPr>
            <a:spLocks noGrp="1"/>
          </p:cNvSpPr>
          <p:nvPr>
            <p:ph type="dt" sz="half" idx="10"/>
          </p:nvPr>
        </p:nvSpPr>
        <p:spPr/>
        <p:txBody>
          <a:bodyPr/>
          <a:lstStyle/>
          <a:p>
            <a:fld id="{4098FF9B-F346-46A0-99D0-4CBBB8B54014}" type="datetime1">
              <a:rPr lang="en-US" smtClean="0"/>
              <a:t>4/29/2022</a:t>
            </a:fld>
            <a:endParaRPr lang="en-US" dirty="0"/>
          </a:p>
        </p:txBody>
      </p:sp>
      <p:sp>
        <p:nvSpPr>
          <p:cNvPr id="3" name="Slide Number Placeholder 2"/>
          <p:cNvSpPr>
            <a:spLocks noGrp="1"/>
          </p:cNvSpPr>
          <p:nvPr>
            <p:ph type="sldNum" sz="quarter" idx="12"/>
          </p:nvPr>
        </p:nvSpPr>
        <p:spPr/>
        <p:txBody>
          <a:bodyPr/>
          <a:lstStyle/>
          <a:p>
            <a:fld id="{28FE0516-50B9-46E1-A8D9-1B5778713E50}" type="slidenum">
              <a:rPr lang="en-US" smtClean="0"/>
              <a:t>33</a:t>
            </a:fld>
            <a:endParaRPr lang="en-US" dirty="0"/>
          </a:p>
        </p:txBody>
      </p:sp>
    </p:spTree>
    <p:extLst>
      <p:ext uri="{BB962C8B-B14F-4D97-AF65-F5344CB8AC3E}">
        <p14:creationId xmlns:p14="http://schemas.microsoft.com/office/powerpoint/2010/main" val="2409512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889A3C10-7D64-4A1E-B0E8-F81DC361FBFE}"/>
              </a:ext>
            </a:extLst>
          </p:cNvPr>
          <p:cNvSpPr txBox="1">
            <a:spLocks noGrp="1"/>
          </p:cNvSpPr>
          <p:nvPr>
            <p:ph type="title"/>
          </p:nvPr>
        </p:nvSpPr>
        <p:spPr>
          <a:xfrm>
            <a:off x="1162050" y="676190"/>
            <a:ext cx="6824663" cy="500232"/>
          </a:xfrm>
        </p:spPr>
        <p:txBody>
          <a:bodyPr lIns="0" tIns="11206" rIns="0" bIns="0" rtlCol="0">
            <a:spAutoFit/>
          </a:bodyPr>
          <a:lstStyle/>
          <a:p>
            <a:pPr marL="11206" algn="ctr">
              <a:spcBef>
                <a:spcPts val="88"/>
              </a:spcBef>
              <a:defRPr/>
            </a:pPr>
            <a:r>
              <a:rPr sz="3530" b="1" dirty="0">
                <a:solidFill>
                  <a:srgbClr val="FF0000"/>
                </a:solidFill>
              </a:rPr>
              <a:t>Edge</a:t>
            </a:r>
            <a:r>
              <a:rPr sz="3530" b="1" spc="4" dirty="0">
                <a:solidFill>
                  <a:srgbClr val="FF0000"/>
                </a:solidFill>
              </a:rPr>
              <a:t> </a:t>
            </a:r>
            <a:r>
              <a:rPr sz="3530" b="1" spc="-4" dirty="0">
                <a:solidFill>
                  <a:srgbClr val="FF0000"/>
                </a:solidFill>
              </a:rPr>
              <a:t>Operators</a:t>
            </a:r>
            <a:endParaRPr sz="3530" b="1" dirty="0">
              <a:solidFill>
                <a:srgbClr val="FF0000"/>
              </a:solidFill>
            </a:endParaRPr>
          </a:p>
        </p:txBody>
      </p:sp>
      <p:graphicFrame>
        <p:nvGraphicFramePr>
          <p:cNvPr id="5" name="object 5">
            <a:extLst>
              <a:ext uri="{FF2B5EF4-FFF2-40B4-BE49-F238E27FC236}">
                <a16:creationId xmlns:a16="http://schemas.microsoft.com/office/drawing/2014/main" id="{D08660BF-BE27-40C1-B866-F32CB1276F49}"/>
              </a:ext>
            </a:extLst>
          </p:cNvPr>
          <p:cNvGraphicFramePr>
            <a:graphicFrameLocks noGrp="1"/>
          </p:cNvGraphicFramePr>
          <p:nvPr/>
        </p:nvGraphicFramePr>
        <p:xfrm>
          <a:off x="3148013" y="3214688"/>
          <a:ext cx="1008063" cy="1049337"/>
        </p:xfrm>
        <a:graphic>
          <a:graphicData uri="http://schemas.openxmlformats.org/drawingml/2006/table">
            <a:tbl>
              <a:tblPr firstRow="1" bandRow="1">
                <a:tableStyleId>{2D5ABB26-0587-4C30-8999-92F81FD0307C}</a:tableStyleId>
              </a:tblPr>
              <a:tblGrid>
                <a:gridCol w="336021">
                  <a:extLst>
                    <a:ext uri="{9D8B030D-6E8A-4147-A177-3AD203B41FA5}">
                      <a16:colId xmlns:a16="http://schemas.microsoft.com/office/drawing/2014/main" val="20000"/>
                    </a:ext>
                  </a:extLst>
                </a:gridCol>
                <a:gridCol w="336021">
                  <a:extLst>
                    <a:ext uri="{9D8B030D-6E8A-4147-A177-3AD203B41FA5}">
                      <a16:colId xmlns:a16="http://schemas.microsoft.com/office/drawing/2014/main" val="20001"/>
                    </a:ext>
                  </a:extLst>
                </a:gridCol>
                <a:gridCol w="336021">
                  <a:extLst>
                    <a:ext uri="{9D8B030D-6E8A-4147-A177-3AD203B41FA5}">
                      <a16:colId xmlns:a16="http://schemas.microsoft.com/office/drawing/2014/main" val="20002"/>
                    </a:ext>
                  </a:extLst>
                </a:gridCol>
              </a:tblGrid>
              <a:tr h="349779">
                <a:tc>
                  <a:txBody>
                    <a:bodyPr/>
                    <a:lstStyle/>
                    <a:p>
                      <a:pPr marL="5715" algn="ctr">
                        <a:lnSpc>
                          <a:spcPct val="100000"/>
                        </a:lnSpc>
                        <a:spcBef>
                          <a:spcPts val="360"/>
                        </a:spcBef>
                      </a:pPr>
                      <a:r>
                        <a:rPr sz="1800" dirty="0">
                          <a:latin typeface="Arial"/>
                          <a:cs typeface="Arial"/>
                        </a:rPr>
                        <a:t>-1</a:t>
                      </a:r>
                      <a:endParaRPr sz="1800">
                        <a:latin typeface="Arial"/>
                        <a:cs typeface="Arial"/>
                      </a:endParaRPr>
                    </a:p>
                  </a:txBody>
                  <a:tcPr marL="0" marR="0" marT="40359" marB="0">
                    <a:lnL w="3810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L="122555">
                        <a:lnSpc>
                          <a:spcPct val="100000"/>
                        </a:lnSpc>
                        <a:spcBef>
                          <a:spcPts val="360"/>
                        </a:spcBef>
                      </a:pPr>
                      <a:r>
                        <a:rPr sz="1800" dirty="0">
                          <a:latin typeface="Arial"/>
                          <a:cs typeface="Arial"/>
                        </a:rPr>
                        <a:t>0</a:t>
                      </a:r>
                      <a:endParaRPr sz="1800">
                        <a:latin typeface="Arial"/>
                        <a:cs typeface="Arial"/>
                      </a:endParaRPr>
                    </a:p>
                  </a:txBody>
                  <a:tcPr marL="0" marR="0" marT="40359" marB="0">
                    <a:lnL w="1905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L="5715" algn="ctr">
                        <a:lnSpc>
                          <a:spcPct val="100000"/>
                        </a:lnSpc>
                        <a:spcBef>
                          <a:spcPts val="360"/>
                        </a:spcBef>
                      </a:pPr>
                      <a:r>
                        <a:rPr sz="1800" dirty="0">
                          <a:latin typeface="Arial"/>
                          <a:cs typeface="Arial"/>
                        </a:rPr>
                        <a:t>1</a:t>
                      </a:r>
                      <a:endParaRPr sz="1800">
                        <a:latin typeface="Arial"/>
                        <a:cs typeface="Arial"/>
                      </a:endParaRPr>
                    </a:p>
                  </a:txBody>
                  <a:tcPr marL="0" marR="0" marT="40359" marB="0">
                    <a:lnL w="1905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349779">
                <a:tc>
                  <a:txBody>
                    <a:bodyPr/>
                    <a:lstStyle/>
                    <a:p>
                      <a:pPr marL="5715" algn="ctr">
                        <a:lnSpc>
                          <a:spcPct val="100000"/>
                        </a:lnSpc>
                        <a:spcBef>
                          <a:spcPts val="359"/>
                        </a:spcBef>
                      </a:pPr>
                      <a:r>
                        <a:rPr sz="1800" dirty="0">
                          <a:latin typeface="Arial"/>
                          <a:cs typeface="Arial"/>
                        </a:rPr>
                        <a:t>-1</a:t>
                      </a:r>
                      <a:endParaRPr sz="1800">
                        <a:latin typeface="Arial"/>
                        <a:cs typeface="Arial"/>
                      </a:endParaRPr>
                    </a:p>
                  </a:txBody>
                  <a:tcPr marL="0" marR="0" marT="40358"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22555">
                        <a:lnSpc>
                          <a:spcPct val="100000"/>
                        </a:lnSpc>
                        <a:spcBef>
                          <a:spcPts val="359"/>
                        </a:spcBef>
                      </a:pPr>
                      <a:r>
                        <a:rPr sz="1800" dirty="0">
                          <a:latin typeface="Arial"/>
                          <a:cs typeface="Arial"/>
                        </a:rPr>
                        <a:t>0</a:t>
                      </a:r>
                      <a:endParaRPr sz="1800">
                        <a:latin typeface="Arial"/>
                        <a:cs typeface="Arial"/>
                      </a:endParaRPr>
                    </a:p>
                  </a:txBody>
                  <a:tcPr marL="0" marR="0" marT="403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5715" algn="ctr">
                        <a:lnSpc>
                          <a:spcPct val="100000"/>
                        </a:lnSpc>
                        <a:spcBef>
                          <a:spcPts val="359"/>
                        </a:spcBef>
                      </a:pPr>
                      <a:r>
                        <a:rPr sz="1800" dirty="0">
                          <a:latin typeface="Arial"/>
                          <a:cs typeface="Arial"/>
                        </a:rPr>
                        <a:t>1</a:t>
                      </a:r>
                      <a:endParaRPr sz="1800">
                        <a:latin typeface="Arial"/>
                        <a:cs typeface="Arial"/>
                      </a:endParaRPr>
                    </a:p>
                  </a:txBody>
                  <a:tcPr marL="0" marR="0" marT="40358"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349779">
                <a:tc>
                  <a:txBody>
                    <a:bodyPr/>
                    <a:lstStyle/>
                    <a:p>
                      <a:pPr marL="5715" algn="ctr">
                        <a:lnSpc>
                          <a:spcPct val="100000"/>
                        </a:lnSpc>
                        <a:spcBef>
                          <a:spcPts val="359"/>
                        </a:spcBef>
                      </a:pPr>
                      <a:r>
                        <a:rPr sz="1800" dirty="0">
                          <a:latin typeface="Arial"/>
                          <a:cs typeface="Arial"/>
                        </a:rPr>
                        <a:t>-1</a:t>
                      </a:r>
                      <a:endParaRPr sz="1800">
                        <a:latin typeface="Arial"/>
                        <a:cs typeface="Arial"/>
                      </a:endParaRPr>
                    </a:p>
                  </a:txBody>
                  <a:tcPr marL="0" marR="0" marT="40358" marB="0">
                    <a:lnL w="38100">
                      <a:solidFill>
                        <a:srgbClr val="000000"/>
                      </a:solidFill>
                      <a:prstDash val="solid"/>
                    </a:lnL>
                    <a:lnR w="19050">
                      <a:solidFill>
                        <a:srgbClr val="000000"/>
                      </a:solidFill>
                      <a:prstDash val="solid"/>
                    </a:lnR>
                    <a:lnT w="19050">
                      <a:solidFill>
                        <a:srgbClr val="000000"/>
                      </a:solidFill>
                      <a:prstDash val="solid"/>
                    </a:lnT>
                    <a:lnB w="38100">
                      <a:solidFill>
                        <a:srgbClr val="000000"/>
                      </a:solidFill>
                      <a:prstDash val="solid"/>
                    </a:lnB>
                  </a:tcPr>
                </a:tc>
                <a:tc>
                  <a:txBody>
                    <a:bodyPr/>
                    <a:lstStyle/>
                    <a:p>
                      <a:pPr marL="122555">
                        <a:lnSpc>
                          <a:spcPct val="100000"/>
                        </a:lnSpc>
                        <a:spcBef>
                          <a:spcPts val="359"/>
                        </a:spcBef>
                      </a:pPr>
                      <a:r>
                        <a:rPr sz="1800" dirty="0">
                          <a:latin typeface="Arial"/>
                          <a:cs typeface="Arial"/>
                        </a:rPr>
                        <a:t>0</a:t>
                      </a:r>
                      <a:endParaRPr sz="1800">
                        <a:latin typeface="Arial"/>
                        <a:cs typeface="Arial"/>
                      </a:endParaRPr>
                    </a:p>
                  </a:txBody>
                  <a:tcPr marL="0" marR="0" marT="40358" marB="0">
                    <a:lnL w="19050">
                      <a:solidFill>
                        <a:srgbClr val="000000"/>
                      </a:solidFill>
                      <a:prstDash val="solid"/>
                    </a:lnL>
                    <a:lnR w="19050">
                      <a:solidFill>
                        <a:srgbClr val="000000"/>
                      </a:solidFill>
                      <a:prstDash val="solid"/>
                    </a:lnR>
                    <a:lnT w="19050">
                      <a:solidFill>
                        <a:srgbClr val="000000"/>
                      </a:solidFill>
                      <a:prstDash val="solid"/>
                    </a:lnT>
                    <a:lnB w="38100">
                      <a:solidFill>
                        <a:srgbClr val="000000"/>
                      </a:solidFill>
                      <a:prstDash val="solid"/>
                    </a:lnB>
                  </a:tcPr>
                </a:tc>
                <a:tc>
                  <a:txBody>
                    <a:bodyPr/>
                    <a:lstStyle/>
                    <a:p>
                      <a:pPr marL="5715" algn="ctr">
                        <a:lnSpc>
                          <a:spcPct val="100000"/>
                        </a:lnSpc>
                        <a:spcBef>
                          <a:spcPts val="359"/>
                        </a:spcBef>
                      </a:pPr>
                      <a:r>
                        <a:rPr sz="1800" dirty="0">
                          <a:latin typeface="Arial"/>
                          <a:cs typeface="Arial"/>
                        </a:rPr>
                        <a:t>1</a:t>
                      </a:r>
                      <a:endParaRPr sz="1800">
                        <a:latin typeface="Arial"/>
                        <a:cs typeface="Arial"/>
                      </a:endParaRPr>
                    </a:p>
                  </a:txBody>
                  <a:tcPr marL="0" marR="0" marT="40358" marB="0">
                    <a:lnL w="1905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2"/>
                  </a:ext>
                </a:extLst>
              </a:tr>
            </a:tbl>
          </a:graphicData>
        </a:graphic>
      </p:graphicFrame>
      <p:graphicFrame>
        <p:nvGraphicFramePr>
          <p:cNvPr id="6" name="object 6">
            <a:extLst>
              <a:ext uri="{FF2B5EF4-FFF2-40B4-BE49-F238E27FC236}">
                <a16:creationId xmlns:a16="http://schemas.microsoft.com/office/drawing/2014/main" id="{7B936B16-AE0F-4084-9DE2-A41E7680354D}"/>
              </a:ext>
            </a:extLst>
          </p:cNvPr>
          <p:cNvGraphicFramePr>
            <a:graphicFrameLocks noGrp="1"/>
          </p:cNvGraphicFramePr>
          <p:nvPr/>
        </p:nvGraphicFramePr>
        <p:xfrm>
          <a:off x="4559300" y="3214688"/>
          <a:ext cx="1008063" cy="1049337"/>
        </p:xfrm>
        <a:graphic>
          <a:graphicData uri="http://schemas.openxmlformats.org/drawingml/2006/table">
            <a:tbl>
              <a:tblPr firstRow="1" bandRow="1">
                <a:tableStyleId>{2D5ABB26-0587-4C30-8999-92F81FD0307C}</a:tableStyleId>
              </a:tblPr>
              <a:tblGrid>
                <a:gridCol w="336021">
                  <a:extLst>
                    <a:ext uri="{9D8B030D-6E8A-4147-A177-3AD203B41FA5}">
                      <a16:colId xmlns:a16="http://schemas.microsoft.com/office/drawing/2014/main" val="20000"/>
                    </a:ext>
                  </a:extLst>
                </a:gridCol>
                <a:gridCol w="336021">
                  <a:extLst>
                    <a:ext uri="{9D8B030D-6E8A-4147-A177-3AD203B41FA5}">
                      <a16:colId xmlns:a16="http://schemas.microsoft.com/office/drawing/2014/main" val="20001"/>
                    </a:ext>
                  </a:extLst>
                </a:gridCol>
                <a:gridCol w="336021">
                  <a:extLst>
                    <a:ext uri="{9D8B030D-6E8A-4147-A177-3AD203B41FA5}">
                      <a16:colId xmlns:a16="http://schemas.microsoft.com/office/drawing/2014/main" val="20002"/>
                    </a:ext>
                  </a:extLst>
                </a:gridCol>
              </a:tblGrid>
              <a:tr h="349779">
                <a:tc>
                  <a:txBody>
                    <a:bodyPr/>
                    <a:lstStyle/>
                    <a:p>
                      <a:pPr marL="5715" algn="ctr">
                        <a:lnSpc>
                          <a:spcPct val="100000"/>
                        </a:lnSpc>
                        <a:spcBef>
                          <a:spcPts val="360"/>
                        </a:spcBef>
                      </a:pPr>
                      <a:r>
                        <a:rPr sz="1800" dirty="0">
                          <a:latin typeface="Arial"/>
                          <a:cs typeface="Arial"/>
                        </a:rPr>
                        <a:t>1</a:t>
                      </a:r>
                      <a:endParaRPr sz="1800">
                        <a:latin typeface="Arial"/>
                        <a:cs typeface="Arial"/>
                      </a:endParaRPr>
                    </a:p>
                  </a:txBody>
                  <a:tcPr marL="0" marR="0" marT="40359" marB="0">
                    <a:lnL w="3810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L="5715" algn="ctr">
                        <a:lnSpc>
                          <a:spcPct val="100000"/>
                        </a:lnSpc>
                        <a:spcBef>
                          <a:spcPts val="360"/>
                        </a:spcBef>
                      </a:pPr>
                      <a:r>
                        <a:rPr sz="1800" dirty="0">
                          <a:latin typeface="Arial"/>
                          <a:cs typeface="Arial"/>
                        </a:rPr>
                        <a:t>1</a:t>
                      </a:r>
                      <a:endParaRPr sz="1800">
                        <a:latin typeface="Arial"/>
                        <a:cs typeface="Arial"/>
                      </a:endParaRPr>
                    </a:p>
                  </a:txBody>
                  <a:tcPr marL="0" marR="0" marT="40359" marB="0">
                    <a:lnL w="1905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L="122555">
                        <a:lnSpc>
                          <a:spcPct val="100000"/>
                        </a:lnSpc>
                        <a:spcBef>
                          <a:spcPts val="360"/>
                        </a:spcBef>
                      </a:pPr>
                      <a:r>
                        <a:rPr sz="1800" dirty="0">
                          <a:latin typeface="Arial"/>
                          <a:cs typeface="Arial"/>
                        </a:rPr>
                        <a:t>1</a:t>
                      </a:r>
                      <a:endParaRPr sz="1800">
                        <a:latin typeface="Arial"/>
                        <a:cs typeface="Arial"/>
                      </a:endParaRPr>
                    </a:p>
                  </a:txBody>
                  <a:tcPr marL="0" marR="0" marT="40359" marB="0">
                    <a:lnL w="1905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349779">
                <a:tc>
                  <a:txBody>
                    <a:bodyPr/>
                    <a:lstStyle/>
                    <a:p>
                      <a:pPr marL="5715" algn="ctr">
                        <a:lnSpc>
                          <a:spcPct val="100000"/>
                        </a:lnSpc>
                        <a:spcBef>
                          <a:spcPts val="359"/>
                        </a:spcBef>
                      </a:pPr>
                      <a:r>
                        <a:rPr sz="1800" dirty="0">
                          <a:latin typeface="Arial"/>
                          <a:cs typeface="Arial"/>
                        </a:rPr>
                        <a:t>0</a:t>
                      </a:r>
                      <a:endParaRPr sz="1800">
                        <a:latin typeface="Arial"/>
                        <a:cs typeface="Arial"/>
                      </a:endParaRPr>
                    </a:p>
                  </a:txBody>
                  <a:tcPr marL="0" marR="0" marT="40358"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5715" algn="ctr">
                        <a:lnSpc>
                          <a:spcPct val="100000"/>
                        </a:lnSpc>
                        <a:spcBef>
                          <a:spcPts val="359"/>
                        </a:spcBef>
                      </a:pPr>
                      <a:r>
                        <a:rPr sz="1800" dirty="0">
                          <a:latin typeface="Arial"/>
                          <a:cs typeface="Arial"/>
                        </a:rPr>
                        <a:t>0</a:t>
                      </a:r>
                      <a:endParaRPr sz="1800">
                        <a:latin typeface="Arial"/>
                        <a:cs typeface="Arial"/>
                      </a:endParaRPr>
                    </a:p>
                  </a:txBody>
                  <a:tcPr marL="0" marR="0" marT="403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22555">
                        <a:lnSpc>
                          <a:spcPct val="100000"/>
                        </a:lnSpc>
                        <a:spcBef>
                          <a:spcPts val="359"/>
                        </a:spcBef>
                      </a:pPr>
                      <a:r>
                        <a:rPr sz="1800" dirty="0">
                          <a:latin typeface="Arial"/>
                          <a:cs typeface="Arial"/>
                        </a:rPr>
                        <a:t>0</a:t>
                      </a:r>
                      <a:endParaRPr sz="1800">
                        <a:latin typeface="Arial"/>
                        <a:cs typeface="Arial"/>
                      </a:endParaRPr>
                    </a:p>
                  </a:txBody>
                  <a:tcPr marL="0" marR="0" marT="40358"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349779">
                <a:tc>
                  <a:txBody>
                    <a:bodyPr/>
                    <a:lstStyle/>
                    <a:p>
                      <a:pPr marL="5715" algn="ctr">
                        <a:lnSpc>
                          <a:spcPct val="100000"/>
                        </a:lnSpc>
                        <a:spcBef>
                          <a:spcPts val="359"/>
                        </a:spcBef>
                      </a:pPr>
                      <a:r>
                        <a:rPr sz="1800" dirty="0">
                          <a:latin typeface="Arial"/>
                          <a:cs typeface="Arial"/>
                        </a:rPr>
                        <a:t>-1</a:t>
                      </a:r>
                      <a:endParaRPr sz="1800">
                        <a:latin typeface="Arial"/>
                        <a:cs typeface="Arial"/>
                      </a:endParaRPr>
                    </a:p>
                  </a:txBody>
                  <a:tcPr marL="0" marR="0" marT="40358" marB="0">
                    <a:lnL w="38100">
                      <a:solidFill>
                        <a:srgbClr val="000000"/>
                      </a:solidFill>
                      <a:prstDash val="solid"/>
                    </a:lnL>
                    <a:lnR w="19050">
                      <a:solidFill>
                        <a:srgbClr val="000000"/>
                      </a:solidFill>
                      <a:prstDash val="solid"/>
                    </a:lnR>
                    <a:lnT w="19050">
                      <a:solidFill>
                        <a:srgbClr val="000000"/>
                      </a:solidFill>
                      <a:prstDash val="solid"/>
                    </a:lnT>
                    <a:lnB w="38100">
                      <a:solidFill>
                        <a:srgbClr val="000000"/>
                      </a:solidFill>
                      <a:prstDash val="solid"/>
                    </a:lnB>
                  </a:tcPr>
                </a:tc>
                <a:tc>
                  <a:txBody>
                    <a:bodyPr/>
                    <a:lstStyle/>
                    <a:p>
                      <a:pPr marL="5715" algn="ctr">
                        <a:lnSpc>
                          <a:spcPct val="100000"/>
                        </a:lnSpc>
                        <a:spcBef>
                          <a:spcPts val="359"/>
                        </a:spcBef>
                      </a:pPr>
                      <a:r>
                        <a:rPr sz="1800" dirty="0">
                          <a:latin typeface="Arial"/>
                          <a:cs typeface="Arial"/>
                        </a:rPr>
                        <a:t>-1</a:t>
                      </a:r>
                      <a:endParaRPr sz="1800">
                        <a:latin typeface="Arial"/>
                        <a:cs typeface="Arial"/>
                      </a:endParaRPr>
                    </a:p>
                  </a:txBody>
                  <a:tcPr marL="0" marR="0" marT="40358" marB="0">
                    <a:lnL w="19050">
                      <a:solidFill>
                        <a:srgbClr val="000000"/>
                      </a:solidFill>
                      <a:prstDash val="solid"/>
                    </a:lnL>
                    <a:lnR w="19050">
                      <a:solidFill>
                        <a:srgbClr val="000000"/>
                      </a:solidFill>
                      <a:prstDash val="solid"/>
                    </a:lnR>
                    <a:lnT w="19050">
                      <a:solidFill>
                        <a:srgbClr val="000000"/>
                      </a:solidFill>
                      <a:prstDash val="solid"/>
                    </a:lnT>
                    <a:lnB w="38100">
                      <a:solidFill>
                        <a:srgbClr val="000000"/>
                      </a:solidFill>
                      <a:prstDash val="solid"/>
                    </a:lnB>
                  </a:tcPr>
                </a:tc>
                <a:tc>
                  <a:txBody>
                    <a:bodyPr/>
                    <a:lstStyle/>
                    <a:p>
                      <a:pPr marL="122555">
                        <a:lnSpc>
                          <a:spcPct val="100000"/>
                        </a:lnSpc>
                        <a:spcBef>
                          <a:spcPts val="359"/>
                        </a:spcBef>
                      </a:pPr>
                      <a:r>
                        <a:rPr sz="1800" dirty="0">
                          <a:latin typeface="Arial"/>
                          <a:cs typeface="Arial"/>
                        </a:rPr>
                        <a:t>1</a:t>
                      </a:r>
                      <a:endParaRPr sz="1800">
                        <a:latin typeface="Arial"/>
                        <a:cs typeface="Arial"/>
                      </a:endParaRPr>
                    </a:p>
                  </a:txBody>
                  <a:tcPr marL="0" marR="0" marT="40358" marB="0">
                    <a:lnL w="1905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2"/>
                  </a:ext>
                </a:extLst>
              </a:tr>
            </a:tbl>
          </a:graphicData>
        </a:graphic>
      </p:graphicFrame>
      <p:sp>
        <p:nvSpPr>
          <p:cNvPr id="7" name="object 7">
            <a:extLst>
              <a:ext uri="{FF2B5EF4-FFF2-40B4-BE49-F238E27FC236}">
                <a16:creationId xmlns:a16="http://schemas.microsoft.com/office/drawing/2014/main" id="{3212749B-3261-4C82-B8B2-9A2D7DEAB9D8}"/>
              </a:ext>
            </a:extLst>
          </p:cNvPr>
          <p:cNvSpPr/>
          <p:nvPr/>
        </p:nvSpPr>
        <p:spPr>
          <a:xfrm>
            <a:off x="3227388" y="1344613"/>
            <a:ext cx="2178050" cy="558800"/>
          </a:xfrm>
          <a:prstGeom prst="rect">
            <a:avLst/>
          </a:prstGeom>
          <a:blipFill>
            <a:blip r:embed="rId2" cstate="print"/>
            <a:stretch>
              <a:fillRect/>
            </a:stretch>
          </a:blipFill>
        </p:spPr>
        <p:txBody>
          <a:bodyPr lIns="0" tIns="0" rIns="0" bIns="0"/>
          <a:lstStyle/>
          <a:p>
            <a:pPr>
              <a:defRPr/>
            </a:pPr>
            <a:endParaRPr sz="1765"/>
          </a:p>
        </p:txBody>
      </p:sp>
      <p:sp>
        <p:nvSpPr>
          <p:cNvPr id="8" name="object 8">
            <a:extLst>
              <a:ext uri="{FF2B5EF4-FFF2-40B4-BE49-F238E27FC236}">
                <a16:creationId xmlns:a16="http://schemas.microsoft.com/office/drawing/2014/main" id="{2234D711-08FC-487A-8993-D46E99E8E798}"/>
              </a:ext>
            </a:extLst>
          </p:cNvPr>
          <p:cNvSpPr txBox="1"/>
          <p:nvPr/>
        </p:nvSpPr>
        <p:spPr>
          <a:xfrm>
            <a:off x="942975" y="1508125"/>
            <a:ext cx="884238" cy="282575"/>
          </a:xfrm>
          <a:prstGeom prst="rect">
            <a:avLst/>
          </a:prstGeom>
        </p:spPr>
        <p:txBody>
          <a:bodyPr lIns="0" tIns="11206" rIns="0" bIns="0">
            <a:spAutoFit/>
          </a:bodyPr>
          <a:lstStyle/>
          <a:p>
            <a:pPr marL="11206">
              <a:spcBef>
                <a:spcPts val="88"/>
              </a:spcBef>
              <a:defRPr/>
            </a:pPr>
            <a:r>
              <a:rPr sz="1765" spc="-4" dirty="0">
                <a:latin typeface="Carlito"/>
                <a:cs typeface="Carlito"/>
              </a:rPr>
              <a:t>Gradient:</a:t>
            </a:r>
            <a:endParaRPr sz="1765">
              <a:latin typeface="Carlito"/>
              <a:cs typeface="Carlito"/>
            </a:endParaRPr>
          </a:p>
        </p:txBody>
      </p:sp>
      <p:sp>
        <p:nvSpPr>
          <p:cNvPr id="9" name="object 9">
            <a:extLst>
              <a:ext uri="{FF2B5EF4-FFF2-40B4-BE49-F238E27FC236}">
                <a16:creationId xmlns:a16="http://schemas.microsoft.com/office/drawing/2014/main" id="{FDDBAE3D-109C-44DD-A04C-EE2469D90951}"/>
              </a:ext>
            </a:extLst>
          </p:cNvPr>
          <p:cNvSpPr txBox="1"/>
          <p:nvPr/>
        </p:nvSpPr>
        <p:spPr>
          <a:xfrm>
            <a:off x="968375" y="2224088"/>
            <a:ext cx="1404938" cy="960437"/>
          </a:xfrm>
          <a:prstGeom prst="rect">
            <a:avLst/>
          </a:prstGeom>
        </p:spPr>
        <p:txBody>
          <a:bodyPr lIns="0" tIns="11206" rIns="0" bIns="0">
            <a:spAutoFit/>
          </a:bodyPr>
          <a:lstStyle/>
          <a:p>
            <a:pPr marL="11206">
              <a:spcBef>
                <a:spcPts val="88"/>
              </a:spcBef>
              <a:defRPr/>
            </a:pPr>
            <a:r>
              <a:rPr sz="1765" spc="-4" dirty="0">
                <a:latin typeface="Carlito"/>
                <a:cs typeface="Carlito"/>
              </a:rPr>
              <a:t>Roberts </a:t>
            </a:r>
            <a:r>
              <a:rPr sz="1765" dirty="0">
                <a:latin typeface="Carlito"/>
                <a:cs typeface="Carlito"/>
              </a:rPr>
              <a:t>(2 x</a:t>
            </a:r>
            <a:r>
              <a:rPr sz="1765" spc="-49" dirty="0">
                <a:latin typeface="Carlito"/>
                <a:cs typeface="Carlito"/>
              </a:rPr>
              <a:t> </a:t>
            </a:r>
            <a:r>
              <a:rPr sz="1765" spc="-4" dirty="0">
                <a:latin typeface="Carlito"/>
                <a:cs typeface="Carlito"/>
              </a:rPr>
              <a:t>2):</a:t>
            </a:r>
            <a:endParaRPr sz="1765">
              <a:latin typeface="Carlito"/>
              <a:cs typeface="Carlito"/>
            </a:endParaRPr>
          </a:p>
          <a:p>
            <a:pPr>
              <a:spcBef>
                <a:spcPts val="53"/>
              </a:spcBef>
              <a:defRPr/>
            </a:pPr>
            <a:endParaRPr sz="2559">
              <a:latin typeface="Carlito"/>
              <a:cs typeface="Carlito"/>
            </a:endParaRPr>
          </a:p>
          <a:p>
            <a:pPr marL="11206">
              <a:defRPr/>
            </a:pPr>
            <a:r>
              <a:rPr sz="1765" spc="-4" dirty="0">
                <a:latin typeface="Carlito"/>
                <a:cs typeface="Carlito"/>
              </a:rPr>
              <a:t>Sobel </a:t>
            </a:r>
            <a:r>
              <a:rPr sz="1765" dirty="0">
                <a:latin typeface="Carlito"/>
                <a:cs typeface="Carlito"/>
              </a:rPr>
              <a:t>(3 x</a:t>
            </a:r>
            <a:r>
              <a:rPr sz="1765" spc="-31" dirty="0">
                <a:latin typeface="Carlito"/>
                <a:cs typeface="Carlito"/>
              </a:rPr>
              <a:t> </a:t>
            </a:r>
            <a:r>
              <a:rPr sz="1765" spc="-4" dirty="0">
                <a:latin typeface="Carlito"/>
                <a:cs typeface="Carlito"/>
              </a:rPr>
              <a:t>3):</a:t>
            </a:r>
            <a:endParaRPr sz="1765">
              <a:latin typeface="Carlito"/>
              <a:cs typeface="Carlito"/>
            </a:endParaRPr>
          </a:p>
        </p:txBody>
      </p:sp>
      <p:sp>
        <p:nvSpPr>
          <p:cNvPr id="10" name="object 10">
            <a:extLst>
              <a:ext uri="{FF2B5EF4-FFF2-40B4-BE49-F238E27FC236}">
                <a16:creationId xmlns:a16="http://schemas.microsoft.com/office/drawing/2014/main" id="{F8B61F06-3A4C-4564-BD8D-3DD729EBE536}"/>
              </a:ext>
            </a:extLst>
          </p:cNvPr>
          <p:cNvSpPr txBox="1"/>
          <p:nvPr/>
        </p:nvSpPr>
        <p:spPr>
          <a:xfrm>
            <a:off x="968375" y="4375150"/>
            <a:ext cx="1196975" cy="284163"/>
          </a:xfrm>
          <a:prstGeom prst="rect">
            <a:avLst/>
          </a:prstGeom>
        </p:spPr>
        <p:txBody>
          <a:bodyPr lIns="0" tIns="11206" rIns="0" bIns="0">
            <a:spAutoFit/>
          </a:bodyPr>
          <a:lstStyle/>
          <a:p>
            <a:pPr marL="11206">
              <a:spcBef>
                <a:spcPts val="88"/>
              </a:spcBef>
              <a:defRPr/>
            </a:pPr>
            <a:r>
              <a:rPr sz="1765" spc="-4" dirty="0">
                <a:latin typeface="Carlito"/>
                <a:cs typeface="Carlito"/>
              </a:rPr>
              <a:t>Sobel </a:t>
            </a:r>
            <a:r>
              <a:rPr sz="1765" dirty="0">
                <a:latin typeface="Carlito"/>
                <a:cs typeface="Carlito"/>
              </a:rPr>
              <a:t>(5 x</a:t>
            </a:r>
            <a:r>
              <a:rPr sz="1765" spc="-62" dirty="0">
                <a:latin typeface="Carlito"/>
                <a:cs typeface="Carlito"/>
              </a:rPr>
              <a:t> </a:t>
            </a:r>
            <a:r>
              <a:rPr sz="1765" spc="-4" dirty="0">
                <a:latin typeface="Carlito"/>
                <a:cs typeface="Carlito"/>
              </a:rPr>
              <a:t>5):</a:t>
            </a:r>
            <a:endParaRPr sz="1765">
              <a:latin typeface="Carlito"/>
              <a:cs typeface="Carlito"/>
            </a:endParaRPr>
          </a:p>
        </p:txBody>
      </p:sp>
      <p:graphicFrame>
        <p:nvGraphicFramePr>
          <p:cNvPr id="11" name="object 11">
            <a:extLst>
              <a:ext uri="{FF2B5EF4-FFF2-40B4-BE49-F238E27FC236}">
                <a16:creationId xmlns:a16="http://schemas.microsoft.com/office/drawing/2014/main" id="{A9C1570E-8066-4268-9F14-CFCBDD5B4CEE}"/>
              </a:ext>
            </a:extLst>
          </p:cNvPr>
          <p:cNvGraphicFramePr>
            <a:graphicFrameLocks noGrp="1"/>
          </p:cNvGraphicFramePr>
          <p:nvPr/>
        </p:nvGraphicFramePr>
        <p:xfrm>
          <a:off x="2541588" y="4625975"/>
          <a:ext cx="1617662" cy="1546227"/>
        </p:xfrm>
        <a:graphic>
          <a:graphicData uri="http://schemas.openxmlformats.org/drawingml/2006/table">
            <a:tbl>
              <a:tblPr/>
              <a:tblGrid>
                <a:gridCol w="323850">
                  <a:extLst>
                    <a:ext uri="{9D8B030D-6E8A-4147-A177-3AD203B41FA5}">
                      <a16:colId xmlns:a16="http://schemas.microsoft.com/office/drawing/2014/main" val="1576184786"/>
                    </a:ext>
                  </a:extLst>
                </a:gridCol>
                <a:gridCol w="322262">
                  <a:extLst>
                    <a:ext uri="{9D8B030D-6E8A-4147-A177-3AD203B41FA5}">
                      <a16:colId xmlns:a16="http://schemas.microsoft.com/office/drawing/2014/main" val="3958771793"/>
                    </a:ext>
                  </a:extLst>
                </a:gridCol>
                <a:gridCol w="325438">
                  <a:extLst>
                    <a:ext uri="{9D8B030D-6E8A-4147-A177-3AD203B41FA5}">
                      <a16:colId xmlns:a16="http://schemas.microsoft.com/office/drawing/2014/main" val="881032050"/>
                    </a:ext>
                  </a:extLst>
                </a:gridCol>
                <a:gridCol w="320675">
                  <a:extLst>
                    <a:ext uri="{9D8B030D-6E8A-4147-A177-3AD203B41FA5}">
                      <a16:colId xmlns:a16="http://schemas.microsoft.com/office/drawing/2014/main" val="1056039804"/>
                    </a:ext>
                  </a:extLst>
                </a:gridCol>
                <a:gridCol w="325437">
                  <a:extLst>
                    <a:ext uri="{9D8B030D-6E8A-4147-A177-3AD203B41FA5}">
                      <a16:colId xmlns:a16="http://schemas.microsoft.com/office/drawing/2014/main" val="121826168"/>
                    </a:ext>
                  </a:extLst>
                </a:gridCol>
              </a:tblGrid>
              <a:tr h="309563">
                <a:tc>
                  <a:txBody>
                    <a:bodyPr/>
                    <a:lstStyle>
                      <a:lvl1pPr>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381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1905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86582478"/>
                  </a:ext>
                </a:extLst>
              </a:tr>
              <a:tr h="309563">
                <a:tc>
                  <a:txBody>
                    <a:bodyPr/>
                    <a:lstStyle>
                      <a:lvl1pPr>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381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-3</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3</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1905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1490682"/>
                  </a:ext>
                </a:extLst>
              </a:tr>
              <a:tr h="309563">
                <a:tc>
                  <a:txBody>
                    <a:bodyPr/>
                    <a:lstStyle>
                      <a:lvl1pPr>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-3</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381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-5</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5</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3</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1905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3571607"/>
                  </a:ext>
                </a:extLst>
              </a:tr>
              <a:tr h="307975">
                <a:tc>
                  <a:txBody>
                    <a:bodyPr/>
                    <a:lstStyle>
                      <a:lvl1pPr>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1" marB="0" horzOverflow="overflow">
                    <a:lnL w="381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-3</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1"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1"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3</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1"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1" marB="0" horzOverflow="overflow">
                    <a:lnL w="1905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0327689"/>
                  </a:ext>
                </a:extLst>
              </a:tr>
              <a:tr h="309563">
                <a:tc>
                  <a:txBody>
                    <a:bodyPr/>
                    <a:lstStyle>
                      <a:lvl1pPr>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1" marB="0" horzOverflow="overflow">
                    <a:lnL w="381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1"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1"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1"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1" marB="0" horzOverflow="overflow">
                    <a:lnL w="1905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2946238"/>
                  </a:ext>
                </a:extLst>
              </a:tr>
            </a:tbl>
          </a:graphicData>
        </a:graphic>
      </p:graphicFrame>
      <p:graphicFrame>
        <p:nvGraphicFramePr>
          <p:cNvPr id="12" name="object 12">
            <a:extLst>
              <a:ext uri="{FF2B5EF4-FFF2-40B4-BE49-F238E27FC236}">
                <a16:creationId xmlns:a16="http://schemas.microsoft.com/office/drawing/2014/main" id="{DEEEE5D9-C477-496D-ACD2-3F72DB701EE5}"/>
              </a:ext>
            </a:extLst>
          </p:cNvPr>
          <p:cNvGraphicFramePr>
            <a:graphicFrameLocks noGrp="1"/>
          </p:cNvGraphicFramePr>
          <p:nvPr/>
        </p:nvGraphicFramePr>
        <p:xfrm>
          <a:off x="4492625" y="4625975"/>
          <a:ext cx="1616075" cy="1546227"/>
        </p:xfrm>
        <a:graphic>
          <a:graphicData uri="http://schemas.openxmlformats.org/drawingml/2006/table">
            <a:tbl>
              <a:tblPr/>
              <a:tblGrid>
                <a:gridCol w="323850">
                  <a:extLst>
                    <a:ext uri="{9D8B030D-6E8A-4147-A177-3AD203B41FA5}">
                      <a16:colId xmlns:a16="http://schemas.microsoft.com/office/drawing/2014/main" val="3944695641"/>
                    </a:ext>
                  </a:extLst>
                </a:gridCol>
                <a:gridCol w="320675">
                  <a:extLst>
                    <a:ext uri="{9D8B030D-6E8A-4147-A177-3AD203B41FA5}">
                      <a16:colId xmlns:a16="http://schemas.microsoft.com/office/drawing/2014/main" val="3572593553"/>
                    </a:ext>
                  </a:extLst>
                </a:gridCol>
                <a:gridCol w="325438">
                  <a:extLst>
                    <a:ext uri="{9D8B030D-6E8A-4147-A177-3AD203B41FA5}">
                      <a16:colId xmlns:a16="http://schemas.microsoft.com/office/drawing/2014/main" val="940496095"/>
                    </a:ext>
                  </a:extLst>
                </a:gridCol>
                <a:gridCol w="322262">
                  <a:extLst>
                    <a:ext uri="{9D8B030D-6E8A-4147-A177-3AD203B41FA5}">
                      <a16:colId xmlns:a16="http://schemas.microsoft.com/office/drawing/2014/main" val="3579104331"/>
                    </a:ext>
                  </a:extLst>
                </a:gridCol>
                <a:gridCol w="323850">
                  <a:extLst>
                    <a:ext uri="{9D8B030D-6E8A-4147-A177-3AD203B41FA5}">
                      <a16:colId xmlns:a16="http://schemas.microsoft.com/office/drawing/2014/main" val="490145892"/>
                    </a:ext>
                  </a:extLst>
                </a:gridCol>
              </a:tblGrid>
              <a:tr h="309563">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381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3</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1905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99525067"/>
                  </a:ext>
                </a:extLst>
              </a:tr>
              <a:tr h="309563">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381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3</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5</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3</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1905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08216599"/>
                  </a:ext>
                </a:extLst>
              </a:tr>
              <a:tr h="309563">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381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1905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15475601"/>
                  </a:ext>
                </a:extLst>
              </a:tr>
              <a:tr h="307975">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1" marB="0" horzOverflow="overflow">
                    <a:lnL w="381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-3</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1"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-5</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1"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-3</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1"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1" marB="0" horzOverflow="overflow">
                    <a:lnL w="1905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26946407"/>
                  </a:ext>
                </a:extLst>
              </a:tr>
              <a:tr h="309563">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1" marB="0" horzOverflow="overflow">
                    <a:lnL w="381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1"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-3</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1"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1"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a:t>
                      </a: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1" marB="0" horzOverflow="overflow">
                    <a:lnL w="1905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00308148"/>
                  </a:ext>
                </a:extLst>
              </a:tr>
            </a:tbl>
          </a:graphicData>
        </a:graphic>
      </p:graphicFrame>
      <p:graphicFrame>
        <p:nvGraphicFramePr>
          <p:cNvPr id="13" name="object 13">
            <a:extLst>
              <a:ext uri="{FF2B5EF4-FFF2-40B4-BE49-F238E27FC236}">
                <a16:creationId xmlns:a16="http://schemas.microsoft.com/office/drawing/2014/main" id="{B42EBCC2-07CA-4E5F-BD35-AA446A5175C7}"/>
              </a:ext>
            </a:extLst>
          </p:cNvPr>
          <p:cNvGraphicFramePr>
            <a:graphicFrameLocks noGrp="1"/>
          </p:cNvGraphicFramePr>
          <p:nvPr/>
        </p:nvGraphicFramePr>
        <p:xfrm>
          <a:off x="3411538" y="2206625"/>
          <a:ext cx="673100" cy="606426"/>
        </p:xfrm>
        <a:graphic>
          <a:graphicData uri="http://schemas.openxmlformats.org/drawingml/2006/table">
            <a:tbl>
              <a:tblPr/>
              <a:tblGrid>
                <a:gridCol w="336550">
                  <a:extLst>
                    <a:ext uri="{9D8B030D-6E8A-4147-A177-3AD203B41FA5}">
                      <a16:colId xmlns:a16="http://schemas.microsoft.com/office/drawing/2014/main" val="3695345799"/>
                    </a:ext>
                  </a:extLst>
                </a:gridCol>
                <a:gridCol w="336550">
                  <a:extLst>
                    <a:ext uri="{9D8B030D-6E8A-4147-A177-3AD203B41FA5}">
                      <a16:colId xmlns:a16="http://schemas.microsoft.com/office/drawing/2014/main" val="2388110674"/>
                    </a:ext>
                  </a:extLst>
                </a:gridCol>
              </a:tblGrid>
              <a:tr h="303213">
                <a:tc>
                  <a:txBody>
                    <a:bodyPr/>
                    <a:lstStyle>
                      <a:lvl1pPr>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ts val="363"/>
                        </a:spcBef>
                        <a:spcAft>
                          <a:spcPct val="0"/>
                        </a:spcAft>
                        <a:buClrTx/>
                        <a:buSzTx/>
                        <a:buFontTx/>
                        <a:buNone/>
                        <a:tabLst/>
                      </a:pPr>
                      <a:r>
                        <a:rPr kumimoji="0" lang="en-US" altLang="en-US" sz="1400" b="1" i="0" u="none" strike="noStrike" cap="none" normalizeH="0" baseline="0">
                          <a:ln>
                            <a:noFill/>
                          </a:ln>
                          <a:solidFill>
                            <a:schemeClr val="tx1"/>
                          </a:solidFill>
                          <a:effectLst/>
                          <a:latin typeface="Arial" panose="020B0604020202020204" pitchFamily="34" charset="0"/>
                          <a:cs typeface="Arial" panose="020B0604020202020204" pitchFamily="34" charset="0"/>
                        </a:rPr>
                        <a:t>0</a:t>
                      </a:r>
                      <a:endParaRPr kumimoji="0" lang="en-US" altLang="en-US" sz="1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381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400" b="1" i="0" u="none" strike="noStrike" cap="none" normalizeH="0" baseline="0">
                          <a:ln>
                            <a:noFill/>
                          </a:ln>
                          <a:solidFill>
                            <a:schemeClr val="tx1"/>
                          </a:solidFill>
                          <a:effectLst/>
                          <a:latin typeface="Arial" panose="020B0604020202020204" pitchFamily="34" charset="0"/>
                          <a:cs typeface="Arial" panose="020B0604020202020204" pitchFamily="34" charset="0"/>
                        </a:rPr>
                        <a:t>1</a:t>
                      </a:r>
                      <a:endParaRPr kumimoji="0" lang="en-US" altLang="en-US" sz="1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1905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90290503"/>
                  </a:ext>
                </a:extLst>
              </a:tr>
              <a:tr h="303213">
                <a:tc>
                  <a:txBody>
                    <a:bodyPr/>
                    <a:lstStyle>
                      <a:lvl1pPr>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ts val="363"/>
                        </a:spcBef>
                        <a:spcAft>
                          <a:spcPct val="0"/>
                        </a:spcAft>
                        <a:buClrTx/>
                        <a:buSzTx/>
                        <a:buFontTx/>
                        <a:buNone/>
                        <a:tabLst/>
                      </a:pPr>
                      <a:r>
                        <a:rPr kumimoji="0" lang="en-US" altLang="en-US" sz="1400" b="1" i="0" u="none" strike="noStrike" cap="none" normalizeH="0" baseline="0">
                          <a:ln>
                            <a:noFill/>
                          </a:ln>
                          <a:solidFill>
                            <a:schemeClr val="tx1"/>
                          </a:solidFill>
                          <a:effectLst/>
                          <a:latin typeface="Arial" panose="020B0604020202020204" pitchFamily="34" charset="0"/>
                          <a:cs typeface="Arial" panose="020B0604020202020204" pitchFamily="34" charset="0"/>
                        </a:rPr>
                        <a:t>-1</a:t>
                      </a:r>
                      <a:endParaRPr kumimoji="0" lang="en-US" altLang="en-US" sz="1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381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marL="90488">
                        <a:spcBef>
                          <a:spcPct val="20000"/>
                        </a:spcBef>
                        <a:defRPr>
                          <a:solidFill>
                            <a:schemeClr val="tx1"/>
                          </a:solidFill>
                          <a:latin typeface="Tahoma" panose="020B0604030504040204" pitchFamily="34" charset="0"/>
                        </a:defRPr>
                      </a:lvl1pPr>
                      <a:lvl2pPr marL="742950" indent="-285750">
                        <a:spcBef>
                          <a:spcPct val="20000"/>
                        </a:spcBef>
                        <a:defRPr sz="2400">
                          <a:solidFill>
                            <a:schemeClr val="tx1"/>
                          </a:solidFill>
                          <a:latin typeface="Tahoma" panose="020B0604030504040204" pitchFamily="34" charset="0"/>
                        </a:defRPr>
                      </a:lvl2pPr>
                      <a:lvl3pPr marL="1143000" indent="-228600">
                        <a:spcBef>
                          <a:spcPct val="20000"/>
                        </a:spcBef>
                        <a:defRPr sz="1500">
                          <a:solidFill>
                            <a:schemeClr val="tx1"/>
                          </a:solidFill>
                          <a:latin typeface="Tahoma" panose="020B0604030504040204" pitchFamily="34" charset="0"/>
                        </a:defRPr>
                      </a:lvl3pPr>
                      <a:lvl4pPr marL="1600200" indent="-228600">
                        <a:spcBef>
                          <a:spcPct val="20000"/>
                        </a:spcBef>
                        <a:defRPr sz="1400">
                          <a:solidFill>
                            <a:schemeClr val="tx1"/>
                          </a:solidFill>
                          <a:latin typeface="Tahoma" panose="020B0604030504040204" pitchFamily="34" charset="0"/>
                        </a:defRPr>
                      </a:lvl4pPr>
                      <a:lvl5pPr marL="2057400" indent="-228600">
                        <a:spcBef>
                          <a:spcPct val="20000"/>
                        </a:spcBef>
                        <a:defRPr sz="1400">
                          <a:solidFill>
                            <a:schemeClr val="tx1"/>
                          </a:solidFill>
                          <a:latin typeface="Tahoma" panose="020B0604030504040204" pitchFamily="34" charset="0"/>
                        </a:defRPr>
                      </a:lvl5pPr>
                      <a:lvl6pPr marL="2514600" indent="-228600" eaLnBrk="0" fontAlgn="base" hangingPunct="0">
                        <a:spcBef>
                          <a:spcPct val="20000"/>
                        </a:spcBef>
                        <a:spcAft>
                          <a:spcPct val="0"/>
                        </a:spcAft>
                        <a:defRPr sz="1400">
                          <a:solidFill>
                            <a:schemeClr val="tx1"/>
                          </a:solidFill>
                          <a:latin typeface="Tahoma" panose="020B0604030504040204" pitchFamily="34" charset="0"/>
                        </a:defRPr>
                      </a:lvl6pPr>
                      <a:lvl7pPr marL="2971800" indent="-228600" eaLnBrk="0" fontAlgn="base" hangingPunct="0">
                        <a:spcBef>
                          <a:spcPct val="20000"/>
                        </a:spcBef>
                        <a:spcAft>
                          <a:spcPct val="0"/>
                        </a:spcAft>
                        <a:defRPr sz="1400">
                          <a:solidFill>
                            <a:schemeClr val="tx1"/>
                          </a:solidFill>
                          <a:latin typeface="Tahoma" panose="020B0604030504040204" pitchFamily="34" charset="0"/>
                        </a:defRPr>
                      </a:lvl7pPr>
                      <a:lvl8pPr marL="3429000" indent="-228600" eaLnBrk="0" fontAlgn="base" hangingPunct="0">
                        <a:spcBef>
                          <a:spcPct val="20000"/>
                        </a:spcBef>
                        <a:spcAft>
                          <a:spcPct val="0"/>
                        </a:spcAft>
                        <a:defRPr sz="1400">
                          <a:solidFill>
                            <a:schemeClr val="tx1"/>
                          </a:solidFill>
                          <a:latin typeface="Tahoma" panose="020B0604030504040204" pitchFamily="34" charset="0"/>
                        </a:defRPr>
                      </a:lvl8pPr>
                      <a:lvl9pPr marL="3886200" indent="-228600" eaLnBrk="0" fontAlgn="base" hangingPunct="0">
                        <a:spcBef>
                          <a:spcPct val="20000"/>
                        </a:spcBef>
                        <a:spcAft>
                          <a:spcPct val="0"/>
                        </a:spcAft>
                        <a:defRPr sz="1400">
                          <a:solidFill>
                            <a:schemeClr val="tx1"/>
                          </a:solidFill>
                          <a:latin typeface="Tahoma" panose="020B0604030504040204" pitchFamily="34" charset="0"/>
                        </a:defRPr>
                      </a:lvl9pPr>
                    </a:lstStyle>
                    <a:p>
                      <a:pPr marL="90488" marR="0" lvl="0" indent="0" algn="l" defTabSz="914400" rtl="0" eaLnBrk="1" fontAlgn="base" latinLnBrk="0" hangingPunct="1">
                        <a:lnSpc>
                          <a:spcPct val="100000"/>
                        </a:lnSpc>
                        <a:spcBef>
                          <a:spcPts val="363"/>
                        </a:spcBef>
                        <a:spcAft>
                          <a:spcPct val="0"/>
                        </a:spcAft>
                        <a:buClrTx/>
                        <a:buSzTx/>
                        <a:buFontTx/>
                        <a:buNone/>
                        <a:tabLst/>
                      </a:pPr>
                      <a:r>
                        <a:rPr kumimoji="0" lang="en-US" altLang="en-US" sz="1400" b="1" i="0" u="none" strike="noStrike" cap="none" normalizeH="0" baseline="0">
                          <a:ln>
                            <a:noFill/>
                          </a:ln>
                          <a:solidFill>
                            <a:schemeClr val="tx1"/>
                          </a:solidFill>
                          <a:effectLst/>
                          <a:latin typeface="Arial" panose="020B0604020202020204" pitchFamily="34" charset="0"/>
                          <a:cs typeface="Arial" panose="020B0604020202020204" pitchFamily="34" charset="0"/>
                        </a:rPr>
                        <a:t>0</a:t>
                      </a:r>
                      <a:endParaRPr kumimoji="0" lang="en-US" altLang="en-US" sz="1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0340" marB="0" horzOverflow="overflow">
                    <a:lnL w="1905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77787295"/>
                  </a:ext>
                </a:extLst>
              </a:tr>
            </a:tbl>
          </a:graphicData>
        </a:graphic>
      </p:graphicFrame>
      <p:graphicFrame>
        <p:nvGraphicFramePr>
          <p:cNvPr id="14" name="object 14">
            <a:extLst>
              <a:ext uri="{FF2B5EF4-FFF2-40B4-BE49-F238E27FC236}">
                <a16:creationId xmlns:a16="http://schemas.microsoft.com/office/drawing/2014/main" id="{A34FA557-0745-4E68-B4C7-4CA1F6D4F92D}"/>
              </a:ext>
            </a:extLst>
          </p:cNvPr>
          <p:cNvGraphicFramePr>
            <a:graphicFrameLocks noGrp="1"/>
          </p:cNvGraphicFramePr>
          <p:nvPr/>
        </p:nvGraphicFramePr>
        <p:xfrm>
          <a:off x="4559300" y="2206625"/>
          <a:ext cx="673100" cy="604838"/>
        </p:xfrm>
        <a:graphic>
          <a:graphicData uri="http://schemas.openxmlformats.org/drawingml/2006/table">
            <a:tbl>
              <a:tblPr firstRow="1" bandRow="1">
                <a:tableStyleId>{2D5ABB26-0587-4C30-8999-92F81FD0307C}</a:tableStyleId>
              </a:tblPr>
              <a:tblGrid>
                <a:gridCol w="336550">
                  <a:extLst>
                    <a:ext uri="{9D8B030D-6E8A-4147-A177-3AD203B41FA5}">
                      <a16:colId xmlns:a16="http://schemas.microsoft.com/office/drawing/2014/main" val="20000"/>
                    </a:ext>
                  </a:extLst>
                </a:gridCol>
                <a:gridCol w="336550">
                  <a:extLst>
                    <a:ext uri="{9D8B030D-6E8A-4147-A177-3AD203B41FA5}">
                      <a16:colId xmlns:a16="http://schemas.microsoft.com/office/drawing/2014/main" val="20001"/>
                    </a:ext>
                  </a:extLst>
                </a:gridCol>
              </a:tblGrid>
              <a:tr h="302419">
                <a:tc>
                  <a:txBody>
                    <a:bodyPr/>
                    <a:lstStyle/>
                    <a:p>
                      <a:pPr marL="91440">
                        <a:lnSpc>
                          <a:spcPct val="100000"/>
                        </a:lnSpc>
                        <a:spcBef>
                          <a:spcPts val="359"/>
                        </a:spcBef>
                      </a:pPr>
                      <a:r>
                        <a:rPr sz="1400" b="1" dirty="0">
                          <a:latin typeface="Arial"/>
                          <a:cs typeface="Arial"/>
                        </a:rPr>
                        <a:t>1</a:t>
                      </a:r>
                      <a:endParaRPr sz="1400">
                        <a:latin typeface="Arial"/>
                        <a:cs typeface="Arial"/>
                      </a:endParaRPr>
                    </a:p>
                  </a:txBody>
                  <a:tcPr marL="0" marR="0" marT="40321" marB="0">
                    <a:lnL w="3810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L="90805">
                        <a:lnSpc>
                          <a:spcPct val="100000"/>
                        </a:lnSpc>
                        <a:spcBef>
                          <a:spcPts val="359"/>
                        </a:spcBef>
                      </a:pPr>
                      <a:r>
                        <a:rPr sz="1400" b="1" dirty="0">
                          <a:latin typeface="Arial"/>
                          <a:cs typeface="Arial"/>
                        </a:rPr>
                        <a:t>0</a:t>
                      </a:r>
                      <a:endParaRPr sz="1400">
                        <a:latin typeface="Arial"/>
                        <a:cs typeface="Arial"/>
                      </a:endParaRPr>
                    </a:p>
                  </a:txBody>
                  <a:tcPr marL="0" marR="0" marT="40321" marB="0">
                    <a:lnL w="1905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302419">
                <a:tc>
                  <a:txBody>
                    <a:bodyPr/>
                    <a:lstStyle/>
                    <a:p>
                      <a:pPr marL="91440">
                        <a:lnSpc>
                          <a:spcPct val="100000"/>
                        </a:lnSpc>
                        <a:spcBef>
                          <a:spcPts val="359"/>
                        </a:spcBef>
                      </a:pPr>
                      <a:r>
                        <a:rPr sz="1400" b="1" dirty="0">
                          <a:latin typeface="Arial"/>
                          <a:cs typeface="Arial"/>
                        </a:rPr>
                        <a:t>0</a:t>
                      </a:r>
                      <a:endParaRPr sz="1400">
                        <a:latin typeface="Arial"/>
                        <a:cs typeface="Arial"/>
                      </a:endParaRPr>
                    </a:p>
                  </a:txBody>
                  <a:tcPr marL="0" marR="0" marT="40321" marB="0">
                    <a:lnL w="38100">
                      <a:solidFill>
                        <a:srgbClr val="000000"/>
                      </a:solidFill>
                      <a:prstDash val="solid"/>
                    </a:lnL>
                    <a:lnR w="19050">
                      <a:solidFill>
                        <a:srgbClr val="000000"/>
                      </a:solidFill>
                      <a:prstDash val="solid"/>
                    </a:lnR>
                    <a:lnT w="19050">
                      <a:solidFill>
                        <a:srgbClr val="000000"/>
                      </a:solidFill>
                      <a:prstDash val="solid"/>
                    </a:lnT>
                    <a:lnB w="38100">
                      <a:solidFill>
                        <a:srgbClr val="000000"/>
                      </a:solidFill>
                      <a:prstDash val="solid"/>
                    </a:lnB>
                  </a:tcPr>
                </a:tc>
                <a:tc>
                  <a:txBody>
                    <a:bodyPr/>
                    <a:lstStyle/>
                    <a:p>
                      <a:pPr marL="90805">
                        <a:lnSpc>
                          <a:spcPct val="100000"/>
                        </a:lnSpc>
                        <a:spcBef>
                          <a:spcPts val="359"/>
                        </a:spcBef>
                      </a:pPr>
                      <a:r>
                        <a:rPr sz="1400" b="1" dirty="0">
                          <a:latin typeface="Arial"/>
                          <a:cs typeface="Arial"/>
                        </a:rPr>
                        <a:t>-1</a:t>
                      </a:r>
                      <a:endParaRPr sz="1400">
                        <a:latin typeface="Arial"/>
                        <a:cs typeface="Arial"/>
                      </a:endParaRPr>
                    </a:p>
                  </a:txBody>
                  <a:tcPr marL="0" marR="0" marT="40321" marB="0">
                    <a:lnL w="1905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1"/>
                  </a:ext>
                </a:extLst>
              </a:tr>
            </a:tbl>
          </a:graphicData>
        </a:graphic>
      </p:graphicFrame>
      <p:grpSp>
        <p:nvGrpSpPr>
          <p:cNvPr id="27789" name="object 15">
            <a:extLst>
              <a:ext uri="{FF2B5EF4-FFF2-40B4-BE49-F238E27FC236}">
                <a16:creationId xmlns:a16="http://schemas.microsoft.com/office/drawing/2014/main" id="{27731BB5-FF37-4504-BBFE-8D9E1864AB18}"/>
              </a:ext>
            </a:extLst>
          </p:cNvPr>
          <p:cNvGrpSpPr>
            <a:grpSpLocks/>
          </p:cNvGrpSpPr>
          <p:nvPr/>
        </p:nvGrpSpPr>
        <p:grpSpPr bwMode="auto">
          <a:xfrm>
            <a:off x="6988175" y="2214563"/>
            <a:ext cx="546100" cy="2563812"/>
            <a:chOff x="7767637" y="2509837"/>
            <a:chExt cx="619125" cy="2905125"/>
          </a:xfrm>
        </p:grpSpPr>
        <p:sp>
          <p:nvSpPr>
            <p:cNvPr id="16" name="object 16">
              <a:extLst>
                <a:ext uri="{FF2B5EF4-FFF2-40B4-BE49-F238E27FC236}">
                  <a16:creationId xmlns:a16="http://schemas.microsoft.com/office/drawing/2014/main" id="{35F1FAD9-9F4D-4EBE-87FD-9FC5676B4419}"/>
                </a:ext>
              </a:extLst>
            </p:cNvPr>
            <p:cNvSpPr/>
            <p:nvPr/>
          </p:nvSpPr>
          <p:spPr>
            <a:xfrm>
              <a:off x="7773037" y="2515233"/>
              <a:ext cx="608326" cy="2894333"/>
            </a:xfrm>
            <a:custGeom>
              <a:avLst/>
              <a:gdLst/>
              <a:ahLst/>
              <a:cxnLst/>
              <a:rect l="l" t="t" r="r" b="b"/>
              <a:pathLst>
                <a:path w="609600" h="2895600">
                  <a:moveTo>
                    <a:pt x="457200" y="0"/>
                  </a:moveTo>
                  <a:lnTo>
                    <a:pt x="152400" y="0"/>
                  </a:lnTo>
                  <a:lnTo>
                    <a:pt x="152400" y="2171700"/>
                  </a:lnTo>
                  <a:lnTo>
                    <a:pt x="0" y="2171700"/>
                  </a:lnTo>
                  <a:lnTo>
                    <a:pt x="304800" y="2895600"/>
                  </a:lnTo>
                  <a:lnTo>
                    <a:pt x="609600" y="2171700"/>
                  </a:lnTo>
                  <a:lnTo>
                    <a:pt x="457200" y="2171700"/>
                  </a:lnTo>
                  <a:lnTo>
                    <a:pt x="457200" y="0"/>
                  </a:lnTo>
                  <a:close/>
                </a:path>
              </a:pathLst>
            </a:custGeom>
            <a:solidFill>
              <a:srgbClr val="6095C9"/>
            </a:solidFill>
          </p:spPr>
          <p:txBody>
            <a:bodyPr lIns="0" tIns="0" rIns="0" bIns="0"/>
            <a:lstStyle/>
            <a:p>
              <a:pPr>
                <a:defRPr/>
              </a:pPr>
              <a:endParaRPr sz="1765"/>
            </a:p>
          </p:txBody>
        </p:sp>
        <p:sp>
          <p:nvSpPr>
            <p:cNvPr id="17" name="object 17">
              <a:extLst>
                <a:ext uri="{FF2B5EF4-FFF2-40B4-BE49-F238E27FC236}">
                  <a16:creationId xmlns:a16="http://schemas.microsoft.com/office/drawing/2014/main" id="{0AE89DB8-3FBA-4A91-9945-C1D565EBFEC0}"/>
                </a:ext>
              </a:extLst>
            </p:cNvPr>
            <p:cNvSpPr/>
            <p:nvPr/>
          </p:nvSpPr>
          <p:spPr>
            <a:xfrm>
              <a:off x="7773037" y="2515233"/>
              <a:ext cx="608326" cy="2894333"/>
            </a:xfrm>
            <a:custGeom>
              <a:avLst/>
              <a:gdLst/>
              <a:ahLst/>
              <a:cxnLst/>
              <a:rect l="l" t="t" r="r" b="b"/>
              <a:pathLst>
                <a:path w="609600" h="2895600">
                  <a:moveTo>
                    <a:pt x="0" y="2171698"/>
                  </a:moveTo>
                  <a:lnTo>
                    <a:pt x="152399" y="2171698"/>
                  </a:lnTo>
                  <a:lnTo>
                    <a:pt x="152399" y="0"/>
                  </a:lnTo>
                  <a:lnTo>
                    <a:pt x="457199" y="0"/>
                  </a:lnTo>
                  <a:lnTo>
                    <a:pt x="457199" y="2171698"/>
                  </a:lnTo>
                  <a:lnTo>
                    <a:pt x="609599" y="2171698"/>
                  </a:lnTo>
                  <a:lnTo>
                    <a:pt x="304799" y="2895597"/>
                  </a:lnTo>
                  <a:lnTo>
                    <a:pt x="0" y="2171698"/>
                  </a:lnTo>
                  <a:close/>
                </a:path>
              </a:pathLst>
            </a:custGeom>
            <a:ln w="9524">
              <a:solidFill>
                <a:srgbClr val="000000"/>
              </a:solidFill>
            </a:ln>
          </p:spPr>
          <p:txBody>
            <a:bodyPr lIns="0" tIns="0" rIns="0" bIns="0"/>
            <a:lstStyle/>
            <a:p>
              <a:pPr>
                <a:defRPr/>
              </a:pPr>
              <a:endParaRPr sz="1765"/>
            </a:p>
          </p:txBody>
        </p:sp>
      </p:grpSp>
      <p:sp>
        <p:nvSpPr>
          <p:cNvPr id="18" name="object 18">
            <a:extLst>
              <a:ext uri="{FF2B5EF4-FFF2-40B4-BE49-F238E27FC236}">
                <a16:creationId xmlns:a16="http://schemas.microsoft.com/office/drawing/2014/main" id="{2CEF5686-3C08-4FC9-9779-547AD6934612}"/>
              </a:ext>
            </a:extLst>
          </p:cNvPr>
          <p:cNvSpPr txBox="1"/>
          <p:nvPr/>
        </p:nvSpPr>
        <p:spPr>
          <a:xfrm>
            <a:off x="6323013" y="1306513"/>
            <a:ext cx="1641475" cy="282575"/>
          </a:xfrm>
          <a:prstGeom prst="rect">
            <a:avLst/>
          </a:prstGeom>
        </p:spPr>
        <p:txBody>
          <a:bodyPr lIns="0" tIns="11206" rIns="0" bIns="0">
            <a:spAutoFit/>
          </a:bodyPr>
          <a:lstStyle/>
          <a:p>
            <a:pPr marL="11206">
              <a:spcBef>
                <a:spcPts val="88"/>
              </a:spcBef>
              <a:defRPr/>
            </a:pPr>
            <a:r>
              <a:rPr sz="1765" spc="-4" dirty="0">
                <a:latin typeface="Carlito"/>
                <a:cs typeface="Carlito"/>
              </a:rPr>
              <a:t>Good</a:t>
            </a:r>
            <a:r>
              <a:rPr sz="1765" spc="-40" dirty="0">
                <a:latin typeface="Carlito"/>
                <a:cs typeface="Carlito"/>
              </a:rPr>
              <a:t> </a:t>
            </a:r>
            <a:r>
              <a:rPr sz="1765" spc="-4" dirty="0">
                <a:latin typeface="Carlito"/>
                <a:cs typeface="Carlito"/>
              </a:rPr>
              <a:t>Localization</a:t>
            </a:r>
            <a:endParaRPr sz="1765">
              <a:latin typeface="Carlito"/>
              <a:cs typeface="Carlito"/>
            </a:endParaRPr>
          </a:p>
        </p:txBody>
      </p:sp>
      <p:sp>
        <p:nvSpPr>
          <p:cNvPr id="27791" name="object 21">
            <a:extLst>
              <a:ext uri="{FF2B5EF4-FFF2-40B4-BE49-F238E27FC236}">
                <a16:creationId xmlns:a16="http://schemas.microsoft.com/office/drawing/2014/main" id="{2403C618-C317-4BC2-A663-6770161F8E54}"/>
              </a:ext>
            </a:extLst>
          </p:cNvPr>
          <p:cNvSpPr>
            <a:spLocks noGrp="1" noChangeArrowheads="1"/>
          </p:cNvSpPr>
          <p:nvPr>
            <p:ph type="sldNum" sz="quarter" idx="12"/>
          </p:nvPr>
        </p:nvSpPr>
        <p:spPr>
          <a:xfrm>
            <a:off x="8864600" y="6899275"/>
            <a:ext cx="231775" cy="211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8100">
              <a:spcBef>
                <a:spcPct val="20000"/>
              </a:spcBef>
              <a:buChar char="•"/>
              <a:defRPr sz="2000">
                <a:solidFill>
                  <a:schemeClr val="tx1"/>
                </a:solidFill>
                <a:latin typeface="Tahoma" panose="020B0604030504040204" pitchFamily="34" charset="0"/>
              </a:defRPr>
            </a:lvl1pPr>
            <a:lvl2pPr indent="-285750">
              <a:spcBef>
                <a:spcPct val="20000"/>
              </a:spcBef>
              <a:buChar char="–"/>
              <a:defRPr sz="2800">
                <a:solidFill>
                  <a:schemeClr val="tx1"/>
                </a:solidFill>
                <a:latin typeface="Tahoma" panose="020B0604030504040204" pitchFamily="34" charset="0"/>
              </a:defRPr>
            </a:lvl2pPr>
            <a:lvl3pPr indent="-228600">
              <a:spcBef>
                <a:spcPct val="20000"/>
              </a:spcBef>
              <a:buChar char="•"/>
              <a:defRPr sz="1700">
                <a:solidFill>
                  <a:schemeClr val="tx1"/>
                </a:solidFill>
                <a:latin typeface="Tahoma" panose="020B0604030504040204" pitchFamily="34" charset="0"/>
              </a:defRPr>
            </a:lvl3pPr>
            <a:lvl4pPr indent="-228600">
              <a:spcBef>
                <a:spcPct val="20000"/>
              </a:spcBef>
              <a:buChar char="–"/>
              <a:defRPr sz="1600">
                <a:solidFill>
                  <a:schemeClr val="tx1"/>
                </a:solidFill>
                <a:latin typeface="Tahoma" panose="020B0604030504040204" pitchFamily="34" charset="0"/>
              </a:defRPr>
            </a:lvl4pPr>
            <a:lvl5pPr indent="-228600">
              <a:spcBef>
                <a:spcPct val="20000"/>
              </a:spcBef>
              <a:buChar char="»"/>
              <a:defRPr sz="1600">
                <a:solidFill>
                  <a:schemeClr val="tx1"/>
                </a:solidFill>
                <a:latin typeface="Tahoma" panose="020B0604030504040204" pitchFamily="34" charset="0"/>
              </a:defRPr>
            </a:lvl5pPr>
            <a:lvl6pPr indent="-228600" eaLnBrk="0" fontAlgn="base" hangingPunct="0">
              <a:spcBef>
                <a:spcPct val="20000"/>
              </a:spcBef>
              <a:spcAft>
                <a:spcPct val="0"/>
              </a:spcAft>
              <a:buChar char="»"/>
              <a:defRPr sz="1600">
                <a:solidFill>
                  <a:schemeClr val="tx1"/>
                </a:solidFill>
                <a:latin typeface="Tahoma" panose="020B0604030504040204" pitchFamily="34" charset="0"/>
              </a:defRPr>
            </a:lvl6pPr>
            <a:lvl7pPr indent="-228600" eaLnBrk="0" fontAlgn="base" hangingPunct="0">
              <a:spcBef>
                <a:spcPct val="20000"/>
              </a:spcBef>
              <a:spcAft>
                <a:spcPct val="0"/>
              </a:spcAft>
              <a:buChar char="»"/>
              <a:defRPr sz="1600">
                <a:solidFill>
                  <a:schemeClr val="tx1"/>
                </a:solidFill>
                <a:latin typeface="Tahoma" panose="020B0604030504040204" pitchFamily="34" charset="0"/>
              </a:defRPr>
            </a:lvl7pPr>
            <a:lvl8pPr indent="-228600" eaLnBrk="0" fontAlgn="base" hangingPunct="0">
              <a:spcBef>
                <a:spcPct val="20000"/>
              </a:spcBef>
              <a:spcAft>
                <a:spcPct val="0"/>
              </a:spcAft>
              <a:buChar char="»"/>
              <a:defRPr sz="1600">
                <a:solidFill>
                  <a:schemeClr val="tx1"/>
                </a:solidFill>
                <a:latin typeface="Tahoma" panose="020B0604030504040204" pitchFamily="34" charset="0"/>
              </a:defRPr>
            </a:lvl8pPr>
            <a:lvl9pPr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l">
              <a:spcBef>
                <a:spcPts val="38"/>
              </a:spcBef>
              <a:buFontTx/>
              <a:buNone/>
            </a:pPr>
            <a:fld id="{362011DA-DB6A-4BD6-B237-6E9AFD652F8C}" type="slidenum">
              <a:rPr lang="en-IN" altLang="en-US" sz="1200">
                <a:solidFill>
                  <a:srgbClr val="898989"/>
                </a:solidFill>
                <a:latin typeface="Carlito"/>
                <a:ea typeface="Carlito"/>
                <a:cs typeface="Carlito"/>
              </a:rPr>
              <a:pPr algn="l">
                <a:spcBef>
                  <a:spcPts val="38"/>
                </a:spcBef>
                <a:buFontTx/>
                <a:buNone/>
              </a:pPr>
              <a:t>34</a:t>
            </a:fld>
            <a:endParaRPr lang="en-US" altLang="en-US" sz="1200">
              <a:solidFill>
                <a:srgbClr val="898989"/>
              </a:solidFill>
              <a:latin typeface="Carlito"/>
              <a:ea typeface="Carlito"/>
              <a:cs typeface="Carlito"/>
            </a:endParaRPr>
          </a:p>
        </p:txBody>
      </p:sp>
      <p:sp>
        <p:nvSpPr>
          <p:cNvPr id="19" name="object 19">
            <a:extLst>
              <a:ext uri="{FF2B5EF4-FFF2-40B4-BE49-F238E27FC236}">
                <a16:creationId xmlns:a16="http://schemas.microsoft.com/office/drawing/2014/main" id="{D7A93248-648F-4122-8481-B49110B911CC}"/>
              </a:ext>
            </a:extLst>
          </p:cNvPr>
          <p:cNvSpPr txBox="1"/>
          <p:nvPr/>
        </p:nvSpPr>
        <p:spPr>
          <a:xfrm>
            <a:off x="6323013" y="1574800"/>
            <a:ext cx="1395412" cy="555625"/>
          </a:xfrm>
          <a:prstGeom prst="rect">
            <a:avLst/>
          </a:prstGeom>
        </p:spPr>
        <p:txBody>
          <a:bodyPr lIns="0" tIns="11206" rIns="0" bIns="0">
            <a:spAutoFit/>
          </a:bodyPr>
          <a:lstStyle>
            <a:lvl1pPr marL="11113">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spcBef>
                <a:spcPts val="88"/>
              </a:spcBef>
            </a:pPr>
            <a:r>
              <a:rPr lang="en-US" altLang="en-US" sz="1700">
                <a:latin typeface="Carlito"/>
                <a:ea typeface="Carlito"/>
                <a:cs typeface="Carlito"/>
              </a:rPr>
              <a:t>Noise Sensitive  Poor Detection</a:t>
            </a:r>
          </a:p>
        </p:txBody>
      </p:sp>
      <p:sp>
        <p:nvSpPr>
          <p:cNvPr id="20" name="object 20">
            <a:extLst>
              <a:ext uri="{FF2B5EF4-FFF2-40B4-BE49-F238E27FC236}">
                <a16:creationId xmlns:a16="http://schemas.microsoft.com/office/drawing/2014/main" id="{A589C963-9D7E-4B5A-8866-C1846FA661DC}"/>
              </a:ext>
            </a:extLst>
          </p:cNvPr>
          <p:cNvSpPr txBox="1"/>
          <p:nvPr/>
        </p:nvSpPr>
        <p:spPr>
          <a:xfrm>
            <a:off x="6323013" y="5048250"/>
            <a:ext cx="1825625" cy="825500"/>
          </a:xfrm>
          <a:prstGeom prst="rect">
            <a:avLst/>
          </a:prstGeom>
        </p:spPr>
        <p:txBody>
          <a:bodyPr lIns="0" tIns="11206" rIns="0" bIns="0">
            <a:spAutoFit/>
          </a:bodyPr>
          <a:lstStyle>
            <a:lvl1pPr marL="11113">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spcBef>
                <a:spcPts val="88"/>
              </a:spcBef>
            </a:pPr>
            <a:r>
              <a:rPr lang="en-US" altLang="en-US" sz="1700">
                <a:latin typeface="Carlito"/>
                <a:ea typeface="Carlito"/>
                <a:cs typeface="Carlito"/>
              </a:rPr>
              <a:t>Poor Localization  Less Noise Sensitive  Good Detection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123EFEF-572F-44D6-9CE3-D70923CFE854}"/>
              </a:ext>
            </a:extLst>
          </p:cNvPr>
          <p:cNvSpPr>
            <a:spLocks noGrp="1"/>
          </p:cNvSpPr>
          <p:nvPr>
            <p:ph type="dt" sz="half" idx="10"/>
          </p:nvPr>
        </p:nvSpPr>
        <p:spPr/>
        <p:txBody>
          <a:bodyPr/>
          <a:lstStyle/>
          <a:p>
            <a:fld id="{4AFF1884-60C3-441C-BDB9-EB1118076936}" type="datetime1">
              <a:rPr lang="en-US" smtClean="0"/>
              <a:t>4/29/2022</a:t>
            </a:fld>
            <a:endParaRPr lang="en-US" dirty="0"/>
          </a:p>
        </p:txBody>
      </p:sp>
      <p:sp>
        <p:nvSpPr>
          <p:cNvPr id="5" name="Slide Number Placeholder 4">
            <a:extLst>
              <a:ext uri="{FF2B5EF4-FFF2-40B4-BE49-F238E27FC236}">
                <a16:creationId xmlns:a16="http://schemas.microsoft.com/office/drawing/2014/main" id="{58D7DB08-B1A0-4919-B3D7-27F0006031B9}"/>
              </a:ext>
            </a:extLst>
          </p:cNvPr>
          <p:cNvSpPr>
            <a:spLocks noGrp="1"/>
          </p:cNvSpPr>
          <p:nvPr>
            <p:ph type="sldNum" sz="quarter" idx="12"/>
          </p:nvPr>
        </p:nvSpPr>
        <p:spPr/>
        <p:txBody>
          <a:bodyPr/>
          <a:lstStyle/>
          <a:p>
            <a:fld id="{28FE0516-50B9-46E1-A8D9-1B5778713E50}" type="slidenum">
              <a:rPr lang="en-US" smtClean="0"/>
              <a:t>35</a:t>
            </a:fld>
            <a:endParaRPr lang="en-US" dirty="0"/>
          </a:p>
        </p:txBody>
      </p:sp>
      <p:pic>
        <p:nvPicPr>
          <p:cNvPr id="9" name="Content Placeholder 5">
            <a:extLst>
              <a:ext uri="{FF2B5EF4-FFF2-40B4-BE49-F238E27FC236}">
                <a16:creationId xmlns:a16="http://schemas.microsoft.com/office/drawing/2014/main" id="{A5C7CBBA-D1A9-4C7B-AC66-A2398C24A5C0}"/>
              </a:ext>
            </a:extLst>
          </p:cNvPr>
          <p:cNvPicPr>
            <a:picLocks noGrp="1" noChangeAspect="1"/>
          </p:cNvPicPr>
          <p:nvPr>
            <p:ph idx="1"/>
          </p:nvPr>
        </p:nvPicPr>
        <p:blipFill>
          <a:blip r:embed="rId2"/>
          <a:stretch>
            <a:fillRect/>
          </a:stretch>
        </p:blipFill>
        <p:spPr>
          <a:xfrm>
            <a:off x="400215" y="623916"/>
            <a:ext cx="8005554" cy="4974672"/>
          </a:xfrm>
          <a:prstGeom prst="rect">
            <a:avLst/>
          </a:prstGeom>
        </p:spPr>
      </p:pic>
      <p:sp>
        <p:nvSpPr>
          <p:cNvPr id="2" name="TextBox 1">
            <a:extLst>
              <a:ext uri="{FF2B5EF4-FFF2-40B4-BE49-F238E27FC236}">
                <a16:creationId xmlns:a16="http://schemas.microsoft.com/office/drawing/2014/main" id="{60A2EBDA-EE9F-4390-BD61-1E0691F6CAD5}"/>
              </a:ext>
            </a:extLst>
          </p:cNvPr>
          <p:cNvSpPr txBox="1"/>
          <p:nvPr/>
        </p:nvSpPr>
        <p:spPr>
          <a:xfrm>
            <a:off x="1702965" y="4110606"/>
            <a:ext cx="1384184" cy="338554"/>
          </a:xfrm>
          <a:prstGeom prst="rect">
            <a:avLst/>
          </a:prstGeom>
          <a:noFill/>
        </p:spPr>
        <p:txBody>
          <a:bodyPr wrap="square" rtlCol="0">
            <a:spAutoFit/>
          </a:bodyPr>
          <a:lstStyle/>
          <a:p>
            <a:r>
              <a:rPr lang="en-IN" sz="1600" dirty="0"/>
              <a:t>Original Image</a:t>
            </a:r>
          </a:p>
        </p:txBody>
      </p:sp>
      <p:sp>
        <p:nvSpPr>
          <p:cNvPr id="6" name="TextBox 5">
            <a:extLst>
              <a:ext uri="{FF2B5EF4-FFF2-40B4-BE49-F238E27FC236}">
                <a16:creationId xmlns:a16="http://schemas.microsoft.com/office/drawing/2014/main" id="{1B27F643-51CD-4CD9-AFC7-5C9418895795}"/>
              </a:ext>
            </a:extLst>
          </p:cNvPr>
          <p:cNvSpPr txBox="1"/>
          <p:nvPr/>
        </p:nvSpPr>
        <p:spPr>
          <a:xfrm>
            <a:off x="3939335" y="4121990"/>
            <a:ext cx="1605788" cy="338554"/>
          </a:xfrm>
          <a:prstGeom prst="rect">
            <a:avLst/>
          </a:prstGeom>
          <a:noFill/>
        </p:spPr>
        <p:txBody>
          <a:bodyPr wrap="square" rtlCol="0">
            <a:spAutoFit/>
          </a:bodyPr>
          <a:lstStyle/>
          <a:p>
            <a:r>
              <a:rPr lang="en-IN" sz="1600" dirty="0"/>
              <a:t>Horizontal Edge</a:t>
            </a:r>
          </a:p>
        </p:txBody>
      </p:sp>
      <p:sp>
        <p:nvSpPr>
          <p:cNvPr id="7" name="TextBox 6">
            <a:extLst>
              <a:ext uri="{FF2B5EF4-FFF2-40B4-BE49-F238E27FC236}">
                <a16:creationId xmlns:a16="http://schemas.microsoft.com/office/drawing/2014/main" id="{A94C0B71-432A-4F1C-BA3C-73B1FDDA81B2}"/>
              </a:ext>
            </a:extLst>
          </p:cNvPr>
          <p:cNvSpPr txBox="1"/>
          <p:nvPr/>
        </p:nvSpPr>
        <p:spPr>
          <a:xfrm>
            <a:off x="5998128" y="4121990"/>
            <a:ext cx="1605788" cy="338554"/>
          </a:xfrm>
          <a:prstGeom prst="rect">
            <a:avLst/>
          </a:prstGeom>
          <a:noFill/>
        </p:spPr>
        <p:txBody>
          <a:bodyPr wrap="square" rtlCol="0">
            <a:spAutoFit/>
          </a:bodyPr>
          <a:lstStyle/>
          <a:p>
            <a:r>
              <a:rPr lang="en-IN" sz="1600" dirty="0"/>
              <a:t>Vertical Edge</a:t>
            </a:r>
          </a:p>
        </p:txBody>
      </p:sp>
    </p:spTree>
    <p:extLst>
      <p:ext uri="{BB962C8B-B14F-4D97-AF65-F5344CB8AC3E}">
        <p14:creationId xmlns:p14="http://schemas.microsoft.com/office/powerpoint/2010/main" val="682681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1623FC1-32AD-4AFC-A236-5D2EA7C14E32}"/>
              </a:ext>
            </a:extLst>
          </p:cNvPr>
          <p:cNvPicPr>
            <a:picLocks noGrp="1" noChangeAspect="1"/>
          </p:cNvPicPr>
          <p:nvPr>
            <p:ph idx="1"/>
          </p:nvPr>
        </p:nvPicPr>
        <p:blipFill>
          <a:blip r:embed="rId2"/>
          <a:stretch>
            <a:fillRect/>
          </a:stretch>
        </p:blipFill>
        <p:spPr>
          <a:xfrm>
            <a:off x="126362" y="263236"/>
            <a:ext cx="9000566" cy="6458239"/>
          </a:xfrm>
          <a:prstGeom prst="rect">
            <a:avLst/>
          </a:prstGeom>
        </p:spPr>
      </p:pic>
      <p:sp>
        <p:nvSpPr>
          <p:cNvPr id="4" name="Date Placeholder 3">
            <a:extLst>
              <a:ext uri="{FF2B5EF4-FFF2-40B4-BE49-F238E27FC236}">
                <a16:creationId xmlns:a16="http://schemas.microsoft.com/office/drawing/2014/main" id="{91BB0C2A-121B-451A-8306-C0BC0001E9C0}"/>
              </a:ext>
            </a:extLst>
          </p:cNvPr>
          <p:cNvSpPr>
            <a:spLocks noGrp="1"/>
          </p:cNvSpPr>
          <p:nvPr>
            <p:ph type="dt" sz="half" idx="10"/>
          </p:nvPr>
        </p:nvSpPr>
        <p:spPr/>
        <p:txBody>
          <a:bodyPr/>
          <a:lstStyle/>
          <a:p>
            <a:fld id="{4AFF1884-60C3-441C-BDB9-EB1118076936}" type="datetime1">
              <a:rPr lang="en-US" smtClean="0"/>
              <a:t>4/29/2022</a:t>
            </a:fld>
            <a:endParaRPr lang="en-US" dirty="0"/>
          </a:p>
        </p:txBody>
      </p:sp>
      <p:sp>
        <p:nvSpPr>
          <p:cNvPr id="5" name="Slide Number Placeholder 4">
            <a:extLst>
              <a:ext uri="{FF2B5EF4-FFF2-40B4-BE49-F238E27FC236}">
                <a16:creationId xmlns:a16="http://schemas.microsoft.com/office/drawing/2014/main" id="{69BD363C-6110-4454-9D79-BE88F247FFD2}"/>
              </a:ext>
            </a:extLst>
          </p:cNvPr>
          <p:cNvSpPr>
            <a:spLocks noGrp="1"/>
          </p:cNvSpPr>
          <p:nvPr>
            <p:ph type="sldNum" sz="quarter" idx="12"/>
          </p:nvPr>
        </p:nvSpPr>
        <p:spPr/>
        <p:txBody>
          <a:bodyPr/>
          <a:lstStyle/>
          <a:p>
            <a:fld id="{28FE0516-50B9-46E1-A8D9-1B5778713E50}" type="slidenum">
              <a:rPr lang="en-US" smtClean="0"/>
              <a:t>36</a:t>
            </a:fld>
            <a:endParaRPr lang="en-US" dirty="0"/>
          </a:p>
        </p:txBody>
      </p:sp>
      <p:sp>
        <p:nvSpPr>
          <p:cNvPr id="2" name="Rectangle 1">
            <a:extLst>
              <a:ext uri="{FF2B5EF4-FFF2-40B4-BE49-F238E27FC236}">
                <a16:creationId xmlns:a16="http://schemas.microsoft.com/office/drawing/2014/main" id="{9EEF632B-AFAA-4333-9826-084FB7807813}"/>
              </a:ext>
            </a:extLst>
          </p:cNvPr>
          <p:cNvSpPr/>
          <p:nvPr/>
        </p:nvSpPr>
        <p:spPr>
          <a:xfrm>
            <a:off x="1441186" y="4418793"/>
            <a:ext cx="1545295" cy="369332"/>
          </a:xfrm>
          <a:prstGeom prst="rect">
            <a:avLst/>
          </a:prstGeom>
        </p:spPr>
        <p:txBody>
          <a:bodyPr wrap="none">
            <a:spAutoFit/>
          </a:bodyPr>
          <a:lstStyle/>
          <a:p>
            <a:r>
              <a:rPr lang="en-IN" dirty="0"/>
              <a:t>Original Image</a:t>
            </a:r>
          </a:p>
        </p:txBody>
      </p:sp>
      <p:sp>
        <p:nvSpPr>
          <p:cNvPr id="7" name="TextBox 6">
            <a:extLst>
              <a:ext uri="{FF2B5EF4-FFF2-40B4-BE49-F238E27FC236}">
                <a16:creationId xmlns:a16="http://schemas.microsoft.com/office/drawing/2014/main" id="{AC3F0ECF-9CD5-471C-81A4-C90F0DC608E3}"/>
              </a:ext>
            </a:extLst>
          </p:cNvPr>
          <p:cNvSpPr txBox="1"/>
          <p:nvPr/>
        </p:nvSpPr>
        <p:spPr>
          <a:xfrm>
            <a:off x="3939335" y="4491106"/>
            <a:ext cx="1605788" cy="338554"/>
          </a:xfrm>
          <a:prstGeom prst="rect">
            <a:avLst/>
          </a:prstGeom>
          <a:noFill/>
        </p:spPr>
        <p:txBody>
          <a:bodyPr wrap="square" rtlCol="0">
            <a:spAutoFit/>
          </a:bodyPr>
          <a:lstStyle/>
          <a:p>
            <a:r>
              <a:rPr lang="en-IN" sz="1600" dirty="0"/>
              <a:t>Horizontal Edge</a:t>
            </a:r>
          </a:p>
        </p:txBody>
      </p:sp>
      <p:sp>
        <p:nvSpPr>
          <p:cNvPr id="9" name="TextBox 8">
            <a:extLst>
              <a:ext uri="{FF2B5EF4-FFF2-40B4-BE49-F238E27FC236}">
                <a16:creationId xmlns:a16="http://schemas.microsoft.com/office/drawing/2014/main" id="{D9E00844-D597-4292-9946-A39CFD170153}"/>
              </a:ext>
            </a:extLst>
          </p:cNvPr>
          <p:cNvSpPr txBox="1"/>
          <p:nvPr/>
        </p:nvSpPr>
        <p:spPr>
          <a:xfrm>
            <a:off x="6484690" y="4516273"/>
            <a:ext cx="1605788" cy="338554"/>
          </a:xfrm>
          <a:prstGeom prst="rect">
            <a:avLst/>
          </a:prstGeom>
          <a:noFill/>
        </p:spPr>
        <p:txBody>
          <a:bodyPr wrap="square" rtlCol="0">
            <a:spAutoFit/>
          </a:bodyPr>
          <a:lstStyle/>
          <a:p>
            <a:r>
              <a:rPr lang="en-IN" sz="1600" dirty="0"/>
              <a:t>Vertical Edge</a:t>
            </a:r>
          </a:p>
        </p:txBody>
      </p:sp>
    </p:spTree>
    <p:extLst>
      <p:ext uri="{BB962C8B-B14F-4D97-AF65-F5344CB8AC3E}">
        <p14:creationId xmlns:p14="http://schemas.microsoft.com/office/powerpoint/2010/main" val="199822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933A1C1E-B1E4-4F58-AE9D-9AD2B6E81082}"/>
              </a:ext>
            </a:extLst>
          </p:cNvPr>
          <p:cNvSpPr>
            <a:spLocks noGrp="1" noChangeArrowheads="1"/>
          </p:cNvSpPr>
          <p:nvPr>
            <p:ph type="title"/>
          </p:nvPr>
        </p:nvSpPr>
        <p:spPr/>
        <p:txBody>
          <a:bodyPr/>
          <a:lstStyle/>
          <a:p>
            <a:r>
              <a:rPr lang="en-IN" altLang="en-US"/>
              <a:t>Sobel Edges</a:t>
            </a:r>
          </a:p>
        </p:txBody>
      </p:sp>
      <p:pic>
        <p:nvPicPr>
          <p:cNvPr id="28675" name="Content Placeholder 3">
            <a:extLst>
              <a:ext uri="{FF2B5EF4-FFF2-40B4-BE49-F238E27FC236}">
                <a16:creationId xmlns:a16="http://schemas.microsoft.com/office/drawing/2014/main" id="{AE38653C-303D-45F5-8B47-DEBEEC2501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749425"/>
            <a:ext cx="8229600" cy="4227513"/>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061" y="365126"/>
            <a:ext cx="8744755" cy="1325563"/>
          </a:xfrm>
        </p:spPr>
        <p:txBody>
          <a:bodyPr/>
          <a:lstStyle/>
          <a:p>
            <a:pPr algn="ctr"/>
            <a:r>
              <a:rPr lang="en-US" altLang="en-US" b="1" dirty="0">
                <a:solidFill>
                  <a:srgbClr val="FF0000"/>
                </a:solidFill>
                <a:latin typeface="+mn-lt"/>
              </a:rPr>
              <a:t>Convolutional Neural Network (CNN)</a:t>
            </a:r>
            <a:endParaRPr lang="en-US" b="1" dirty="0">
              <a:solidFill>
                <a:srgbClr val="FF0000"/>
              </a:solidFill>
              <a:latin typeface="+mn-lt"/>
            </a:endParaRPr>
          </a:p>
        </p:txBody>
      </p:sp>
      <p:sp>
        <p:nvSpPr>
          <p:cNvPr id="4" name="Date Placeholder 3"/>
          <p:cNvSpPr>
            <a:spLocks noGrp="1"/>
          </p:cNvSpPr>
          <p:nvPr>
            <p:ph type="dt" sz="half" idx="10"/>
          </p:nvPr>
        </p:nvSpPr>
        <p:spPr/>
        <p:txBody>
          <a:bodyPr/>
          <a:lstStyle/>
          <a:p>
            <a:fld id="{4AFF1884-60C3-441C-BDB9-EB1118076936}" type="datetime1">
              <a:rPr lang="en-US" smtClean="0"/>
              <a:t>4/29/2022</a:t>
            </a:fld>
            <a:endParaRPr lang="en-US" dirty="0"/>
          </a:p>
        </p:txBody>
      </p:sp>
      <p:sp>
        <p:nvSpPr>
          <p:cNvPr id="5" name="Slide Number Placeholder 4"/>
          <p:cNvSpPr>
            <a:spLocks noGrp="1"/>
          </p:cNvSpPr>
          <p:nvPr>
            <p:ph type="sldNum" sz="quarter" idx="12"/>
          </p:nvPr>
        </p:nvSpPr>
        <p:spPr/>
        <p:txBody>
          <a:bodyPr/>
          <a:lstStyle/>
          <a:p>
            <a:fld id="{28FE0516-50B9-46E1-A8D9-1B5778713E50}" type="slidenum">
              <a:rPr lang="en-US" smtClean="0"/>
              <a:t>38</a:t>
            </a:fld>
            <a:endParaRPr lang="en-US" dirty="0"/>
          </a:p>
        </p:txBody>
      </p:sp>
      <p:pic>
        <p:nvPicPr>
          <p:cNvPr id="6" name="Picture 3" descr="lenet-architecture"/>
          <p:cNvPicPr>
            <a:picLocks noGrp="1" noChangeAspect="1" noChangeArrowheads="1"/>
          </p:cNvPicPr>
          <p:nvPr>
            <p:ph idx="1"/>
          </p:nvPr>
        </p:nvPicPr>
        <p:blipFill>
          <a:blip r:embed="rId2">
            <a:lum contrast="14000"/>
            <a:extLst>
              <a:ext uri="{28A0092B-C50C-407E-A947-70E740481C1C}">
                <a14:useLocalDpi xmlns:a14="http://schemas.microsoft.com/office/drawing/2010/main" val="0"/>
              </a:ext>
            </a:extLst>
          </a:blip>
          <a:srcRect/>
          <a:stretch>
            <a:fillRect/>
          </a:stretch>
        </p:blipFill>
        <p:spPr bwMode="auto">
          <a:xfrm>
            <a:off x="77274" y="2240923"/>
            <a:ext cx="9001843" cy="3509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8C886B13-E64F-48B1-8E5C-F8D979006922}"/>
              </a:ext>
            </a:extLst>
          </p:cNvPr>
          <p:cNvSpPr txBox="1"/>
          <p:nvPr/>
        </p:nvSpPr>
        <p:spPr>
          <a:xfrm>
            <a:off x="1881554" y="6031523"/>
            <a:ext cx="1757212" cy="923330"/>
          </a:xfrm>
          <a:prstGeom prst="rect">
            <a:avLst/>
          </a:prstGeom>
          <a:noFill/>
        </p:spPr>
        <p:txBody>
          <a:bodyPr wrap="none" rtlCol="0">
            <a:spAutoFit/>
          </a:bodyPr>
          <a:lstStyle/>
          <a:p>
            <a:r>
              <a:rPr lang="en-IN" dirty="0"/>
              <a:t>5 x 5 x 16</a:t>
            </a:r>
          </a:p>
          <a:p>
            <a:r>
              <a:rPr lang="en-IN" dirty="0"/>
              <a:t>=(5-5)/1 +1 =1</a:t>
            </a:r>
          </a:p>
          <a:p>
            <a:r>
              <a:rPr lang="en-IN" dirty="0"/>
              <a:t>=(16-16)/1 +1 =1</a:t>
            </a:r>
          </a:p>
        </p:txBody>
      </p:sp>
    </p:spTree>
    <p:extLst>
      <p:ext uri="{BB962C8B-B14F-4D97-AF65-F5344CB8AC3E}">
        <p14:creationId xmlns:p14="http://schemas.microsoft.com/office/powerpoint/2010/main" val="29922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標題 1">
            <a:extLst>
              <a:ext uri="{FF2B5EF4-FFF2-40B4-BE49-F238E27FC236}">
                <a16:creationId xmlns:a16="http://schemas.microsoft.com/office/drawing/2014/main" id="{F3194BA2-49D5-4B38-9C2A-E46FFB32DA64}"/>
              </a:ext>
            </a:extLst>
          </p:cNvPr>
          <p:cNvSpPr>
            <a:spLocks noGrp="1" noChangeArrowheads="1"/>
          </p:cNvSpPr>
          <p:nvPr>
            <p:ph type="title"/>
          </p:nvPr>
        </p:nvSpPr>
        <p:spPr>
          <a:xfrm>
            <a:off x="628650" y="365125"/>
            <a:ext cx="7886700" cy="1325563"/>
          </a:xfrm>
        </p:spPr>
        <p:txBody>
          <a:bodyPr/>
          <a:lstStyle/>
          <a:p>
            <a:r>
              <a:rPr lang="en-US" altLang="zh-TW" b="1" dirty="0">
                <a:solidFill>
                  <a:srgbClr val="FF0000"/>
                </a:solidFill>
              </a:rPr>
              <a:t>Convolution</a:t>
            </a:r>
            <a:endParaRPr lang="zh-TW" altLang="en-US" b="1" dirty="0">
              <a:solidFill>
                <a:srgbClr val="FF0000"/>
              </a:solidFill>
            </a:endParaRPr>
          </a:p>
        </p:txBody>
      </p:sp>
      <p:graphicFrame>
        <p:nvGraphicFramePr>
          <p:cNvPr id="5" name="內容版面配置區 3">
            <a:extLst>
              <a:ext uri="{FF2B5EF4-FFF2-40B4-BE49-F238E27FC236}">
                <a16:creationId xmlns:a16="http://schemas.microsoft.com/office/drawing/2014/main" id="{1FF16B4B-BF3E-4219-B2B1-27EB8585531E}"/>
              </a:ext>
            </a:extLst>
          </p:cNvPr>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6" name="文字方塊 4">
            <a:extLst>
              <a:ext uri="{FF2B5EF4-FFF2-40B4-BE49-F238E27FC236}">
                <a16:creationId xmlns:a16="http://schemas.microsoft.com/office/drawing/2014/main" id="{7607D9FF-FB67-4B23-9ECC-06147D7EF6F2}"/>
              </a:ext>
            </a:extLst>
          </p:cNvPr>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400"/>
              <a:t>6 x 6 image</a:t>
            </a:r>
            <a:endParaRPr lang="zh-TW" altLang="en-US" sz="2400"/>
          </a:p>
        </p:txBody>
      </p:sp>
      <p:graphicFrame>
        <p:nvGraphicFramePr>
          <p:cNvPr id="7" name="表格 5">
            <a:extLst>
              <a:ext uri="{FF2B5EF4-FFF2-40B4-BE49-F238E27FC236}">
                <a16:creationId xmlns:a16="http://schemas.microsoft.com/office/drawing/2014/main" id="{10C123BE-CA1E-437D-BDF1-28D61476B1EB}"/>
              </a:ext>
            </a:extLst>
          </p:cNvPr>
          <p:cNvGraphicFramePr>
            <a:graphicFrameLocks noGrp="1"/>
          </p:cNvGraphicFramePr>
          <p:nvPr>
            <p:extLst>
              <p:ext uri="{D42A27DB-BD31-4B8C-83A1-F6EECF244321}">
                <p14:modId xmlns:p14="http://schemas.microsoft.com/office/powerpoint/2010/main" val="1654436793"/>
              </p:ext>
            </p:extLst>
          </p:nvPr>
        </p:nvGraphicFramePr>
        <p:xfrm>
          <a:off x="5259388" y="206851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8" name="文字方塊 6">
            <a:extLst>
              <a:ext uri="{FF2B5EF4-FFF2-40B4-BE49-F238E27FC236}">
                <a16:creationId xmlns:a16="http://schemas.microsoft.com/office/drawing/2014/main" id="{629DC047-8DEA-4E4B-B00C-0AC1B22C63C1}"/>
              </a:ext>
            </a:extLst>
          </p:cNvPr>
          <p:cNvSpPr txBox="1">
            <a:spLocks noChangeArrowheads="1"/>
          </p:cNvSpPr>
          <p:nvPr/>
        </p:nvSpPr>
        <p:spPr bwMode="auto">
          <a:xfrm>
            <a:off x="6791325" y="2420938"/>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400"/>
              <a:t>Filter 1</a:t>
            </a:r>
            <a:endParaRPr lang="zh-TW" altLang="en-US" sz="2400"/>
          </a:p>
        </p:txBody>
      </p:sp>
      <p:graphicFrame>
        <p:nvGraphicFramePr>
          <p:cNvPr id="9" name="表格 7">
            <a:extLst>
              <a:ext uri="{FF2B5EF4-FFF2-40B4-BE49-F238E27FC236}">
                <a16:creationId xmlns:a16="http://schemas.microsoft.com/office/drawing/2014/main" id="{F093ADB6-9D0F-4BD3-B010-5AAF40DBAF8B}"/>
              </a:ext>
            </a:extLst>
          </p:cNvPr>
          <p:cNvGraphicFramePr>
            <a:graphicFrameLocks noGrp="1"/>
          </p:cNvGraphicFramePr>
          <p:nvPr/>
        </p:nvGraphicFramePr>
        <p:xfrm>
          <a:off x="5259388" y="369411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0" name="文字方塊 8">
            <a:extLst>
              <a:ext uri="{FF2B5EF4-FFF2-40B4-BE49-F238E27FC236}">
                <a16:creationId xmlns:a16="http://schemas.microsoft.com/office/drawing/2014/main" id="{BA1D8059-5914-4DB1-92E3-AAD3D8CCBB08}"/>
              </a:ext>
            </a:extLst>
          </p:cNvPr>
          <p:cNvSpPr txBox="1">
            <a:spLocks noChangeArrowheads="1"/>
          </p:cNvSpPr>
          <p:nvPr/>
        </p:nvSpPr>
        <p:spPr bwMode="auto">
          <a:xfrm>
            <a:off x="6791325" y="40322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400"/>
              <a:t>Filter 2</a:t>
            </a:r>
            <a:endParaRPr lang="zh-TW" altLang="en-US" sz="2400"/>
          </a:p>
        </p:txBody>
      </p:sp>
      <p:sp>
        <p:nvSpPr>
          <p:cNvPr id="11" name="文字方塊 9">
            <a:extLst>
              <a:ext uri="{FF2B5EF4-FFF2-40B4-BE49-F238E27FC236}">
                <a16:creationId xmlns:a16="http://schemas.microsoft.com/office/drawing/2014/main" id="{B2B72456-B808-4E0C-8D97-C827F236FBCB}"/>
              </a:ext>
            </a:extLst>
          </p:cNvPr>
          <p:cNvSpPr txBox="1">
            <a:spLocks noChangeArrowheads="1"/>
          </p:cNvSpPr>
          <p:nvPr/>
        </p:nvSpPr>
        <p:spPr bwMode="auto">
          <a:xfrm rot="5400000">
            <a:off x="5830094" y="5234782"/>
            <a:ext cx="7080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800" b="1"/>
              <a:t>……</a:t>
            </a:r>
            <a:endParaRPr lang="zh-TW" altLang="en-US" sz="2800" b="1"/>
          </a:p>
        </p:txBody>
      </p:sp>
      <p:sp>
        <p:nvSpPr>
          <p:cNvPr id="12" name="文字方塊 10">
            <a:extLst>
              <a:ext uri="{FF2B5EF4-FFF2-40B4-BE49-F238E27FC236}">
                <a16:creationId xmlns:a16="http://schemas.microsoft.com/office/drawing/2014/main" id="{FF04A270-A3BB-4127-9A8D-0320F416A2FB}"/>
              </a:ext>
            </a:extLst>
          </p:cNvPr>
          <p:cNvSpPr txBox="1">
            <a:spLocks noChangeArrowheads="1"/>
          </p:cNvSpPr>
          <p:nvPr/>
        </p:nvSpPr>
        <p:spPr bwMode="auto">
          <a:xfrm>
            <a:off x="5029200" y="1004888"/>
            <a:ext cx="39624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b="1" dirty="0"/>
              <a:t>These are the network parameters to be learned.</a:t>
            </a:r>
            <a:endParaRPr lang="zh-TW" altLang="en-US" sz="2400" b="1" dirty="0"/>
          </a:p>
        </p:txBody>
      </p:sp>
      <p:sp>
        <p:nvSpPr>
          <p:cNvPr id="15" name="文字方塊 12">
            <a:extLst>
              <a:ext uri="{FF2B5EF4-FFF2-40B4-BE49-F238E27FC236}">
                <a16:creationId xmlns:a16="http://schemas.microsoft.com/office/drawing/2014/main" id="{6A56CD9F-8110-4B7E-AD87-73F43F8CFEB1}"/>
              </a:ext>
            </a:extLst>
          </p:cNvPr>
          <p:cNvSpPr txBox="1">
            <a:spLocks noChangeArrowheads="1"/>
          </p:cNvSpPr>
          <p:nvPr/>
        </p:nvSpPr>
        <p:spPr bwMode="auto">
          <a:xfrm>
            <a:off x="5213350" y="5849938"/>
            <a:ext cx="3556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t>Each filter detects a small pattern (3 x 3). </a:t>
            </a:r>
            <a:endParaRPr lang="zh-TW" altLang="en-US"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P spid="12"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mvc-001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1447800"/>
            <a:ext cx="2362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3" descr="mvc-001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1447800"/>
            <a:ext cx="2286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4" descr="mvc-009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7800" y="3810000"/>
            <a:ext cx="2362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5" descr="mvc-009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3810000"/>
            <a:ext cx="2362200"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Box 5"/>
          <p:cNvSpPr txBox="1">
            <a:spLocks noChangeArrowheads="1"/>
          </p:cNvSpPr>
          <p:nvPr/>
        </p:nvSpPr>
        <p:spPr bwMode="auto">
          <a:xfrm>
            <a:off x="1905000" y="381000"/>
            <a:ext cx="571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a:spcBef>
                <a:spcPct val="0"/>
              </a:spcBef>
              <a:buFontTx/>
              <a:buNone/>
            </a:pPr>
            <a:r>
              <a:rPr lang="en-US" altLang="en-US" sz="3600" b="1">
                <a:solidFill>
                  <a:srgbClr val="FF0000"/>
                </a:solidFill>
              </a:rPr>
              <a:t>Face Recognition</a:t>
            </a:r>
          </a:p>
        </p:txBody>
      </p:sp>
    </p:spTree>
    <p:extLst>
      <p:ext uri="{BB962C8B-B14F-4D97-AF65-F5344CB8AC3E}">
        <p14:creationId xmlns:p14="http://schemas.microsoft.com/office/powerpoint/2010/main" val="3211652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標題 1">
            <a:extLst>
              <a:ext uri="{FF2B5EF4-FFF2-40B4-BE49-F238E27FC236}">
                <a16:creationId xmlns:a16="http://schemas.microsoft.com/office/drawing/2014/main" id="{2B4528C0-1DBA-4DC3-8DD4-26374FD0D3DF}"/>
              </a:ext>
            </a:extLst>
          </p:cNvPr>
          <p:cNvSpPr>
            <a:spLocks noGrp="1" noChangeArrowheads="1"/>
          </p:cNvSpPr>
          <p:nvPr>
            <p:ph type="title"/>
          </p:nvPr>
        </p:nvSpPr>
        <p:spPr>
          <a:xfrm>
            <a:off x="628650" y="345280"/>
            <a:ext cx="7886700" cy="1325563"/>
          </a:xfrm>
        </p:spPr>
        <p:txBody>
          <a:bodyPr/>
          <a:lstStyle/>
          <a:p>
            <a:r>
              <a:rPr lang="en-US" altLang="zh-TW" b="1" dirty="0">
                <a:solidFill>
                  <a:srgbClr val="FF0000"/>
                </a:solidFill>
              </a:rPr>
              <a:t>Convolution</a:t>
            </a:r>
            <a:endParaRPr lang="zh-TW" altLang="en-US" b="1" dirty="0">
              <a:solidFill>
                <a:srgbClr val="FF0000"/>
              </a:solidFill>
            </a:endParaRPr>
          </a:p>
        </p:txBody>
      </p:sp>
      <p:graphicFrame>
        <p:nvGraphicFramePr>
          <p:cNvPr id="5" name="內容版面配置區 3">
            <a:extLst>
              <a:ext uri="{FF2B5EF4-FFF2-40B4-BE49-F238E27FC236}">
                <a16:creationId xmlns:a16="http://schemas.microsoft.com/office/drawing/2014/main" id="{58550033-375C-499F-B141-EB7886E9AB92}"/>
              </a:ext>
            </a:extLst>
          </p:cNvPr>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9270" name="文字方塊 4">
            <a:extLst>
              <a:ext uri="{FF2B5EF4-FFF2-40B4-BE49-F238E27FC236}">
                <a16:creationId xmlns:a16="http://schemas.microsoft.com/office/drawing/2014/main" id="{8B297F96-47E7-417D-A985-C7C75B99E30C}"/>
              </a:ext>
            </a:extLst>
          </p:cNvPr>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400"/>
              <a:t>6 x 6 image</a:t>
            </a:r>
            <a:endParaRPr lang="zh-TW" altLang="en-US" sz="2400"/>
          </a:p>
        </p:txBody>
      </p:sp>
      <p:graphicFrame>
        <p:nvGraphicFramePr>
          <p:cNvPr id="7" name="表格 5">
            <a:extLst>
              <a:ext uri="{FF2B5EF4-FFF2-40B4-BE49-F238E27FC236}">
                <a16:creationId xmlns:a16="http://schemas.microsoft.com/office/drawing/2014/main" id="{E9CB9666-51B2-4DA1-9B47-02D5AE746E6B}"/>
              </a:ext>
            </a:extLst>
          </p:cNvPr>
          <p:cNvGraphicFramePr>
            <a:graphicFrameLocks noGrp="1"/>
          </p:cNvGraphicFramePr>
          <p:nvPr/>
        </p:nvGraphicFramePr>
        <p:xfrm>
          <a:off x="5564188" y="47783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9289" name="文字方塊 6">
            <a:extLst>
              <a:ext uri="{FF2B5EF4-FFF2-40B4-BE49-F238E27FC236}">
                <a16:creationId xmlns:a16="http://schemas.microsoft.com/office/drawing/2014/main" id="{465D642E-3DE0-49E8-B6E5-668DAB588EB4}"/>
              </a:ext>
            </a:extLst>
          </p:cNvPr>
          <p:cNvSpPr txBox="1">
            <a:spLocks noChangeArrowheads="1"/>
          </p:cNvSpPr>
          <p:nvPr/>
        </p:nvSpPr>
        <p:spPr bwMode="auto">
          <a:xfrm>
            <a:off x="7186613" y="9334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400"/>
              <a:t>Filter 1</a:t>
            </a:r>
            <a:endParaRPr lang="zh-TW" altLang="en-US" sz="2400"/>
          </a:p>
        </p:txBody>
      </p:sp>
      <p:sp>
        <p:nvSpPr>
          <p:cNvPr id="9" name="矩形 2">
            <a:extLst>
              <a:ext uri="{FF2B5EF4-FFF2-40B4-BE49-F238E27FC236}">
                <a16:creationId xmlns:a16="http://schemas.microsoft.com/office/drawing/2014/main" id="{19669C08-310A-457F-AE85-C0751BEF8634}"/>
              </a:ext>
            </a:extLst>
          </p:cNvPr>
          <p:cNvSpPr/>
          <p:nvPr/>
        </p:nvSpPr>
        <p:spPr>
          <a:xfrm>
            <a:off x="9858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10" name="橢圓 11">
            <a:extLst>
              <a:ext uri="{FF2B5EF4-FFF2-40B4-BE49-F238E27FC236}">
                <a16:creationId xmlns:a16="http://schemas.microsoft.com/office/drawing/2014/main" id="{07DE70E2-A40F-485D-907B-48A780D4007C}"/>
              </a:ext>
            </a:extLst>
          </p:cNvPr>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1" name="橢圓 12">
            <a:extLst>
              <a:ext uri="{FF2B5EF4-FFF2-40B4-BE49-F238E27FC236}">
                <a16:creationId xmlns:a16="http://schemas.microsoft.com/office/drawing/2014/main" id="{B34181C7-011D-4B84-B6C2-A9FD9398E04B}"/>
              </a:ext>
            </a:extLst>
          </p:cNvPr>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2" name="矩形 27">
            <a:extLst>
              <a:ext uri="{FF2B5EF4-FFF2-40B4-BE49-F238E27FC236}">
                <a16:creationId xmlns:a16="http://schemas.microsoft.com/office/drawing/2014/main" id="{E4EFF5E8-C2D6-4054-8288-06A7F45FEE8A}"/>
              </a:ext>
            </a:extLst>
          </p:cNvPr>
          <p:cNvSpPr/>
          <p:nvPr/>
        </p:nvSpPr>
        <p:spPr>
          <a:xfrm>
            <a:off x="1484313" y="2398713"/>
            <a:ext cx="1417637"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13" name="矩形 33">
            <a:extLst>
              <a:ext uri="{FF2B5EF4-FFF2-40B4-BE49-F238E27FC236}">
                <a16:creationId xmlns:a16="http://schemas.microsoft.com/office/drawing/2014/main" id="{0AD00049-18DB-41AB-BAED-AD8CA143AFBC}"/>
              </a:ext>
            </a:extLst>
          </p:cNvPr>
          <p:cNvSpPr>
            <a:spLocks noChangeArrowheads="1"/>
          </p:cNvSpPr>
          <p:nvPr/>
        </p:nvSpPr>
        <p:spPr bwMode="auto">
          <a:xfrm>
            <a:off x="1166813" y="1731963"/>
            <a:ext cx="1208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t>s</a:t>
            </a:r>
            <a:r>
              <a:rPr lang="zh-TW" altLang="en-US" sz="2400"/>
              <a:t>tride</a:t>
            </a:r>
            <a:r>
              <a:rPr lang="en-US" altLang="zh-TW" sz="2400"/>
              <a:t>=1</a:t>
            </a:r>
            <a:endParaRPr lang="zh-TW" altLang="en-US" sz="2400"/>
          </a:p>
        </p:txBody>
      </p:sp>
      <p:cxnSp>
        <p:nvCxnSpPr>
          <p:cNvPr id="15" name="Straight Arrow Connector 14">
            <a:extLst>
              <a:ext uri="{FF2B5EF4-FFF2-40B4-BE49-F238E27FC236}">
                <a16:creationId xmlns:a16="http://schemas.microsoft.com/office/drawing/2014/main" id="{E84679F2-0168-45CF-A011-5117299C323E}"/>
              </a:ext>
            </a:extLst>
          </p:cNvPr>
          <p:cNvCxnSpPr>
            <a:cxnSpLocks noChangeShapeType="1"/>
          </p:cNvCxnSpPr>
          <p:nvPr/>
        </p:nvCxnSpPr>
        <p:spPr bwMode="auto">
          <a:xfrm>
            <a:off x="3962400" y="3124200"/>
            <a:ext cx="685800"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6" name="TextBox 15">
            <a:extLst>
              <a:ext uri="{FF2B5EF4-FFF2-40B4-BE49-F238E27FC236}">
                <a16:creationId xmlns:a16="http://schemas.microsoft.com/office/drawing/2014/main" id="{D003A40F-2B13-42FC-A080-9D40662BADB9}"/>
              </a:ext>
            </a:extLst>
          </p:cNvPr>
          <p:cNvSpPr txBox="1">
            <a:spLocks noChangeArrowheads="1"/>
          </p:cNvSpPr>
          <p:nvPr/>
        </p:nvSpPr>
        <p:spPr bwMode="auto">
          <a:xfrm>
            <a:off x="3886200" y="2438400"/>
            <a:ext cx="9540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en-US" sz="1800"/>
              <a:t>Dot </a:t>
            </a:r>
          </a:p>
          <a:p>
            <a:pPr eaLnBrk="1" hangingPunct="1">
              <a:spcBef>
                <a:spcPct val="0"/>
              </a:spcBef>
              <a:buClrTx/>
              <a:buFontTx/>
              <a:buNone/>
            </a:pPr>
            <a:r>
              <a:rPr lang="en-US" altLang="en-US" sz="1800"/>
              <a:t>product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P spid="13" grpId="0"/>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標題 1">
            <a:extLst>
              <a:ext uri="{FF2B5EF4-FFF2-40B4-BE49-F238E27FC236}">
                <a16:creationId xmlns:a16="http://schemas.microsoft.com/office/drawing/2014/main" id="{C6FE125F-D17F-46A4-A5B1-0D59FDA68A54}"/>
              </a:ext>
            </a:extLst>
          </p:cNvPr>
          <p:cNvSpPr>
            <a:spLocks noGrp="1" noChangeArrowheads="1"/>
          </p:cNvSpPr>
          <p:nvPr>
            <p:ph type="title"/>
          </p:nvPr>
        </p:nvSpPr>
        <p:spPr>
          <a:xfrm>
            <a:off x="628650" y="365125"/>
            <a:ext cx="7886700" cy="1325563"/>
          </a:xfrm>
        </p:spPr>
        <p:txBody>
          <a:bodyPr/>
          <a:lstStyle/>
          <a:p>
            <a:r>
              <a:rPr lang="en-US" altLang="zh-TW" b="1" dirty="0">
                <a:solidFill>
                  <a:srgbClr val="FF0000"/>
                </a:solidFill>
              </a:rPr>
              <a:t>Convolution</a:t>
            </a:r>
            <a:endParaRPr lang="zh-TW" altLang="en-US" dirty="0"/>
          </a:p>
        </p:txBody>
      </p:sp>
      <p:graphicFrame>
        <p:nvGraphicFramePr>
          <p:cNvPr id="5" name="內容版面配置區 3">
            <a:extLst>
              <a:ext uri="{FF2B5EF4-FFF2-40B4-BE49-F238E27FC236}">
                <a16:creationId xmlns:a16="http://schemas.microsoft.com/office/drawing/2014/main" id="{F80D4282-BF6E-41B3-B5F3-6FA31588C9E1}"/>
              </a:ext>
            </a:extLst>
          </p:cNvPr>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10294" name="文字方塊 4">
            <a:extLst>
              <a:ext uri="{FF2B5EF4-FFF2-40B4-BE49-F238E27FC236}">
                <a16:creationId xmlns:a16="http://schemas.microsoft.com/office/drawing/2014/main" id="{83B91C5C-0F91-44AF-8C26-284077F11967}"/>
              </a:ext>
            </a:extLst>
          </p:cNvPr>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400"/>
              <a:t>6 x 6 image</a:t>
            </a:r>
            <a:endParaRPr lang="zh-TW" altLang="en-US" sz="2400"/>
          </a:p>
        </p:txBody>
      </p:sp>
      <p:graphicFrame>
        <p:nvGraphicFramePr>
          <p:cNvPr id="7" name="表格 5">
            <a:extLst>
              <a:ext uri="{FF2B5EF4-FFF2-40B4-BE49-F238E27FC236}">
                <a16:creationId xmlns:a16="http://schemas.microsoft.com/office/drawing/2014/main" id="{DA6B74C6-EF0B-4F09-AE41-3D45C56EDFFE}"/>
              </a:ext>
            </a:extLst>
          </p:cNvPr>
          <p:cNvGraphicFramePr>
            <a:graphicFrameLocks noGrp="1"/>
          </p:cNvGraphicFramePr>
          <p:nvPr/>
        </p:nvGraphicFramePr>
        <p:xfrm>
          <a:off x="5564188" y="47783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0313" name="文字方塊 6">
            <a:extLst>
              <a:ext uri="{FF2B5EF4-FFF2-40B4-BE49-F238E27FC236}">
                <a16:creationId xmlns:a16="http://schemas.microsoft.com/office/drawing/2014/main" id="{A1E3D5A6-4B71-4BB3-8A5F-5BE0A2D28E8A}"/>
              </a:ext>
            </a:extLst>
          </p:cNvPr>
          <p:cNvSpPr txBox="1">
            <a:spLocks noChangeArrowheads="1"/>
          </p:cNvSpPr>
          <p:nvPr/>
        </p:nvSpPr>
        <p:spPr bwMode="auto">
          <a:xfrm>
            <a:off x="7186613" y="9334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400"/>
              <a:t>Filter 1</a:t>
            </a:r>
            <a:endParaRPr lang="zh-TW" altLang="en-US" sz="2400"/>
          </a:p>
        </p:txBody>
      </p:sp>
      <p:sp>
        <p:nvSpPr>
          <p:cNvPr id="9" name="矩形 2">
            <a:extLst>
              <a:ext uri="{FF2B5EF4-FFF2-40B4-BE49-F238E27FC236}">
                <a16:creationId xmlns:a16="http://schemas.microsoft.com/office/drawing/2014/main" id="{BACD7268-F611-488A-9C9C-360F75D4DA1F}"/>
              </a:ext>
            </a:extLst>
          </p:cNvPr>
          <p:cNvSpPr/>
          <p:nvPr/>
        </p:nvSpPr>
        <p:spPr>
          <a:xfrm>
            <a:off x="9858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10" name="橢圓 11">
            <a:extLst>
              <a:ext uri="{FF2B5EF4-FFF2-40B4-BE49-F238E27FC236}">
                <a16:creationId xmlns:a16="http://schemas.microsoft.com/office/drawing/2014/main" id="{B1578E7D-DD7A-4967-B649-38C4C22F6805}"/>
              </a:ext>
            </a:extLst>
          </p:cNvPr>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1" name="橢圓 12">
            <a:extLst>
              <a:ext uri="{FF2B5EF4-FFF2-40B4-BE49-F238E27FC236}">
                <a16:creationId xmlns:a16="http://schemas.microsoft.com/office/drawing/2014/main" id="{837F917A-7EAE-468E-9ACE-CD4812D2A6C7}"/>
              </a:ext>
            </a:extLst>
          </p:cNvPr>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2" name="矩形 27">
            <a:extLst>
              <a:ext uri="{FF2B5EF4-FFF2-40B4-BE49-F238E27FC236}">
                <a16:creationId xmlns:a16="http://schemas.microsoft.com/office/drawing/2014/main" id="{6E2D1A6E-8AA0-4A03-9963-429CD3BC8546}"/>
              </a:ext>
            </a:extLst>
          </p:cNvPr>
          <p:cNvSpPr/>
          <p:nvPr/>
        </p:nvSpPr>
        <p:spPr>
          <a:xfrm>
            <a:off x="19637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10318" name="矩形 33">
            <a:extLst>
              <a:ext uri="{FF2B5EF4-FFF2-40B4-BE49-F238E27FC236}">
                <a16:creationId xmlns:a16="http://schemas.microsoft.com/office/drawing/2014/main" id="{DDEB5B2C-7BB8-4506-8275-B1549090DAFB}"/>
              </a:ext>
            </a:extLst>
          </p:cNvPr>
          <p:cNvSpPr>
            <a:spLocks noChangeArrowheads="1"/>
          </p:cNvSpPr>
          <p:nvPr/>
        </p:nvSpPr>
        <p:spPr bwMode="auto">
          <a:xfrm>
            <a:off x="1166813" y="1731963"/>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t>If s</a:t>
            </a:r>
            <a:r>
              <a:rPr lang="zh-TW" altLang="en-US" sz="2400"/>
              <a:t>tride</a:t>
            </a:r>
            <a:r>
              <a:rPr lang="en-US" altLang="zh-TW" sz="2400"/>
              <a:t>=2</a:t>
            </a:r>
            <a:endParaRPr lang="zh-TW" altLang="en-US" sz="2400"/>
          </a:p>
        </p:txBody>
      </p:sp>
      <p:sp>
        <p:nvSpPr>
          <p:cNvPr id="2" name="TextBox 1">
            <a:extLst>
              <a:ext uri="{FF2B5EF4-FFF2-40B4-BE49-F238E27FC236}">
                <a16:creationId xmlns:a16="http://schemas.microsoft.com/office/drawing/2014/main" id="{F87EF177-0005-4486-87AF-9FED041D1022}"/>
              </a:ext>
            </a:extLst>
          </p:cNvPr>
          <p:cNvSpPr txBox="1"/>
          <p:nvPr/>
        </p:nvSpPr>
        <p:spPr>
          <a:xfrm>
            <a:off x="4949505" y="2193925"/>
            <a:ext cx="2858988" cy="369332"/>
          </a:xfrm>
          <a:prstGeom prst="rect">
            <a:avLst/>
          </a:prstGeom>
          <a:noFill/>
        </p:spPr>
        <p:txBody>
          <a:bodyPr wrap="none" rtlCol="0">
            <a:spAutoFit/>
          </a:bodyPr>
          <a:lstStyle/>
          <a:p>
            <a:r>
              <a:rPr lang="en-IN" dirty="0"/>
              <a:t>F(t) = max(0,t)=  max(0,1)=1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標題 1">
            <a:extLst>
              <a:ext uri="{FF2B5EF4-FFF2-40B4-BE49-F238E27FC236}">
                <a16:creationId xmlns:a16="http://schemas.microsoft.com/office/drawing/2014/main" id="{6E36B0B2-7C0C-4CA4-A774-C1BA9C059CD7}"/>
              </a:ext>
            </a:extLst>
          </p:cNvPr>
          <p:cNvSpPr>
            <a:spLocks noGrp="1" noChangeArrowheads="1"/>
          </p:cNvSpPr>
          <p:nvPr>
            <p:ph type="title"/>
          </p:nvPr>
        </p:nvSpPr>
        <p:spPr>
          <a:xfrm>
            <a:off x="628650" y="365125"/>
            <a:ext cx="7886700" cy="1325563"/>
          </a:xfrm>
        </p:spPr>
        <p:txBody>
          <a:bodyPr/>
          <a:lstStyle/>
          <a:p>
            <a:r>
              <a:rPr lang="en-US" altLang="zh-TW" b="1" dirty="0">
                <a:solidFill>
                  <a:srgbClr val="FF0000"/>
                </a:solidFill>
              </a:rPr>
              <a:t>Convolution</a:t>
            </a:r>
            <a:endParaRPr lang="zh-TW" altLang="en-US" dirty="0"/>
          </a:p>
        </p:txBody>
      </p:sp>
      <p:graphicFrame>
        <p:nvGraphicFramePr>
          <p:cNvPr id="5" name="內容版面配置區 3">
            <a:extLst>
              <a:ext uri="{FF2B5EF4-FFF2-40B4-BE49-F238E27FC236}">
                <a16:creationId xmlns:a16="http://schemas.microsoft.com/office/drawing/2014/main" id="{FFB233F0-C2F6-47B7-9C75-4180E61539BA}"/>
              </a:ext>
            </a:extLst>
          </p:cNvPr>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11318" name="文字方塊 4">
            <a:extLst>
              <a:ext uri="{FF2B5EF4-FFF2-40B4-BE49-F238E27FC236}">
                <a16:creationId xmlns:a16="http://schemas.microsoft.com/office/drawing/2014/main" id="{6F7C3A82-5655-4058-A3CD-EC1B748E825E}"/>
              </a:ext>
            </a:extLst>
          </p:cNvPr>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400"/>
              <a:t>6 x 6 image</a:t>
            </a:r>
            <a:endParaRPr lang="zh-TW" altLang="en-US" sz="2400"/>
          </a:p>
        </p:txBody>
      </p:sp>
      <p:graphicFrame>
        <p:nvGraphicFramePr>
          <p:cNvPr id="7" name="表格 5">
            <a:extLst>
              <a:ext uri="{FF2B5EF4-FFF2-40B4-BE49-F238E27FC236}">
                <a16:creationId xmlns:a16="http://schemas.microsoft.com/office/drawing/2014/main" id="{C362EB8F-F02C-4291-B245-B4C6306E725E}"/>
              </a:ext>
            </a:extLst>
          </p:cNvPr>
          <p:cNvGraphicFramePr>
            <a:graphicFrameLocks noGrp="1"/>
          </p:cNvGraphicFramePr>
          <p:nvPr/>
        </p:nvGraphicFramePr>
        <p:xfrm>
          <a:off x="5564188" y="47783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1337" name="文字方塊 6">
            <a:extLst>
              <a:ext uri="{FF2B5EF4-FFF2-40B4-BE49-F238E27FC236}">
                <a16:creationId xmlns:a16="http://schemas.microsoft.com/office/drawing/2014/main" id="{7DE294A6-50DE-4BE5-A924-15F8F14D3205}"/>
              </a:ext>
            </a:extLst>
          </p:cNvPr>
          <p:cNvSpPr txBox="1">
            <a:spLocks noChangeArrowheads="1"/>
          </p:cNvSpPr>
          <p:nvPr/>
        </p:nvSpPr>
        <p:spPr bwMode="auto">
          <a:xfrm>
            <a:off x="7186613" y="9334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400"/>
              <a:t>Filter 1</a:t>
            </a:r>
            <a:endParaRPr lang="zh-TW" altLang="en-US" sz="2400"/>
          </a:p>
        </p:txBody>
      </p:sp>
      <p:sp>
        <p:nvSpPr>
          <p:cNvPr id="9" name="矩形 2">
            <a:extLst>
              <a:ext uri="{FF2B5EF4-FFF2-40B4-BE49-F238E27FC236}">
                <a16:creationId xmlns:a16="http://schemas.microsoft.com/office/drawing/2014/main" id="{9BF866F7-B0F8-471F-AA5C-CAD4B008C398}"/>
              </a:ext>
            </a:extLst>
          </p:cNvPr>
          <p:cNvSpPr/>
          <p:nvPr/>
        </p:nvSpPr>
        <p:spPr>
          <a:xfrm>
            <a:off x="9858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10" name="橢圓 11">
            <a:extLst>
              <a:ext uri="{FF2B5EF4-FFF2-40B4-BE49-F238E27FC236}">
                <a16:creationId xmlns:a16="http://schemas.microsoft.com/office/drawing/2014/main" id="{8288D5B6-B43E-4AAC-B4C2-B849DE07BA32}"/>
              </a:ext>
            </a:extLst>
          </p:cNvPr>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1" name="橢圓 12">
            <a:extLst>
              <a:ext uri="{FF2B5EF4-FFF2-40B4-BE49-F238E27FC236}">
                <a16:creationId xmlns:a16="http://schemas.microsoft.com/office/drawing/2014/main" id="{E2F391BA-B7CD-4213-88B9-382F17E73013}"/>
              </a:ext>
            </a:extLst>
          </p:cNvPr>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2" name="橢圓 13">
            <a:extLst>
              <a:ext uri="{FF2B5EF4-FFF2-40B4-BE49-F238E27FC236}">
                <a16:creationId xmlns:a16="http://schemas.microsoft.com/office/drawing/2014/main" id="{6E396F55-989A-4F54-AEC2-FE1CFB440EBA}"/>
              </a:ext>
            </a:extLst>
          </p:cNvPr>
          <p:cNvSpPr>
            <a:spLocks noChangeArrowheads="1"/>
          </p:cNvSpPr>
          <p:nvPr/>
        </p:nvSpPr>
        <p:spPr bwMode="auto">
          <a:xfrm>
            <a:off x="6405563"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3" name="橢圓 14">
            <a:extLst>
              <a:ext uri="{FF2B5EF4-FFF2-40B4-BE49-F238E27FC236}">
                <a16:creationId xmlns:a16="http://schemas.microsoft.com/office/drawing/2014/main" id="{9A56F6E7-65E9-4F7D-A0D8-AD0AB4432C83}"/>
              </a:ext>
            </a:extLst>
          </p:cNvPr>
          <p:cNvSpPr>
            <a:spLocks noChangeArrowheads="1"/>
          </p:cNvSpPr>
          <p:nvPr/>
        </p:nvSpPr>
        <p:spPr bwMode="auto">
          <a:xfrm>
            <a:off x="7246938"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4" name="橢圓 15">
            <a:extLst>
              <a:ext uri="{FF2B5EF4-FFF2-40B4-BE49-F238E27FC236}">
                <a16:creationId xmlns:a16="http://schemas.microsoft.com/office/drawing/2014/main" id="{FF3447B8-208E-41B7-9237-595899432F41}"/>
              </a:ext>
            </a:extLst>
          </p:cNvPr>
          <p:cNvSpPr>
            <a:spLocks noChangeArrowheads="1"/>
          </p:cNvSpPr>
          <p:nvPr/>
        </p:nvSpPr>
        <p:spPr bwMode="auto">
          <a:xfrm>
            <a:off x="4722813"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5" name="橢圓 16">
            <a:extLst>
              <a:ext uri="{FF2B5EF4-FFF2-40B4-BE49-F238E27FC236}">
                <a16:creationId xmlns:a16="http://schemas.microsoft.com/office/drawing/2014/main" id="{4146D1F7-7C05-4FEA-8B8D-C92E353780A7}"/>
              </a:ext>
            </a:extLst>
          </p:cNvPr>
          <p:cNvSpPr>
            <a:spLocks noChangeArrowheads="1"/>
          </p:cNvSpPr>
          <p:nvPr/>
        </p:nvSpPr>
        <p:spPr bwMode="auto">
          <a:xfrm>
            <a:off x="5564188"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6" name="橢圓 17">
            <a:extLst>
              <a:ext uri="{FF2B5EF4-FFF2-40B4-BE49-F238E27FC236}">
                <a16:creationId xmlns:a16="http://schemas.microsoft.com/office/drawing/2014/main" id="{054B0CA0-2E29-4BED-B153-6D6AABA44A73}"/>
              </a:ext>
            </a:extLst>
          </p:cNvPr>
          <p:cNvSpPr>
            <a:spLocks noChangeArrowheads="1"/>
          </p:cNvSpPr>
          <p:nvPr/>
        </p:nvSpPr>
        <p:spPr bwMode="auto">
          <a:xfrm>
            <a:off x="6405563"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sp>
        <p:nvSpPr>
          <p:cNvPr id="17" name="橢圓 18">
            <a:extLst>
              <a:ext uri="{FF2B5EF4-FFF2-40B4-BE49-F238E27FC236}">
                <a16:creationId xmlns:a16="http://schemas.microsoft.com/office/drawing/2014/main" id="{7C914E52-7B5E-42AC-B5CC-CB644CEA19A4}"/>
              </a:ext>
            </a:extLst>
          </p:cNvPr>
          <p:cNvSpPr>
            <a:spLocks noChangeArrowheads="1"/>
          </p:cNvSpPr>
          <p:nvPr/>
        </p:nvSpPr>
        <p:spPr bwMode="auto">
          <a:xfrm>
            <a:off x="7246938"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8" name="橢圓 19">
            <a:extLst>
              <a:ext uri="{FF2B5EF4-FFF2-40B4-BE49-F238E27FC236}">
                <a16:creationId xmlns:a16="http://schemas.microsoft.com/office/drawing/2014/main" id="{8D13C537-9BFC-4766-956E-2B0DE76B5D6C}"/>
              </a:ext>
            </a:extLst>
          </p:cNvPr>
          <p:cNvSpPr>
            <a:spLocks noChangeArrowheads="1"/>
          </p:cNvSpPr>
          <p:nvPr/>
        </p:nvSpPr>
        <p:spPr bwMode="auto">
          <a:xfrm>
            <a:off x="4722813"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9" name="橢圓 20">
            <a:extLst>
              <a:ext uri="{FF2B5EF4-FFF2-40B4-BE49-F238E27FC236}">
                <a16:creationId xmlns:a16="http://schemas.microsoft.com/office/drawing/2014/main" id="{7E56B6BE-EA89-4339-937A-0D607CC05146}"/>
              </a:ext>
            </a:extLst>
          </p:cNvPr>
          <p:cNvSpPr>
            <a:spLocks noChangeArrowheads="1"/>
          </p:cNvSpPr>
          <p:nvPr/>
        </p:nvSpPr>
        <p:spPr bwMode="auto">
          <a:xfrm>
            <a:off x="5564188"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20" name="橢圓 21">
            <a:extLst>
              <a:ext uri="{FF2B5EF4-FFF2-40B4-BE49-F238E27FC236}">
                <a16:creationId xmlns:a16="http://schemas.microsoft.com/office/drawing/2014/main" id="{9EB0B2A1-79E0-4D21-8CF0-CFD782310E93}"/>
              </a:ext>
            </a:extLst>
          </p:cNvPr>
          <p:cNvSpPr>
            <a:spLocks noChangeArrowheads="1"/>
          </p:cNvSpPr>
          <p:nvPr/>
        </p:nvSpPr>
        <p:spPr bwMode="auto">
          <a:xfrm>
            <a:off x="6405563"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sp>
        <p:nvSpPr>
          <p:cNvPr id="21" name="橢圓 22">
            <a:extLst>
              <a:ext uri="{FF2B5EF4-FFF2-40B4-BE49-F238E27FC236}">
                <a16:creationId xmlns:a16="http://schemas.microsoft.com/office/drawing/2014/main" id="{98893791-1E49-4BF3-BDB6-4879CA3BFB7E}"/>
              </a:ext>
            </a:extLst>
          </p:cNvPr>
          <p:cNvSpPr>
            <a:spLocks noChangeArrowheads="1"/>
          </p:cNvSpPr>
          <p:nvPr/>
        </p:nvSpPr>
        <p:spPr bwMode="auto">
          <a:xfrm>
            <a:off x="7246938"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22" name="橢圓 23">
            <a:extLst>
              <a:ext uri="{FF2B5EF4-FFF2-40B4-BE49-F238E27FC236}">
                <a16:creationId xmlns:a16="http://schemas.microsoft.com/office/drawing/2014/main" id="{019355B5-9A78-44A0-A54A-98D54D815A98}"/>
              </a:ext>
            </a:extLst>
          </p:cNvPr>
          <p:cNvSpPr>
            <a:spLocks noChangeArrowheads="1"/>
          </p:cNvSpPr>
          <p:nvPr/>
        </p:nvSpPr>
        <p:spPr bwMode="auto">
          <a:xfrm>
            <a:off x="4732338" y="525938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23" name="橢圓 24">
            <a:extLst>
              <a:ext uri="{FF2B5EF4-FFF2-40B4-BE49-F238E27FC236}">
                <a16:creationId xmlns:a16="http://schemas.microsoft.com/office/drawing/2014/main" id="{B43E6A01-70EE-446A-813A-F76E43378D1A}"/>
              </a:ext>
            </a:extLst>
          </p:cNvPr>
          <p:cNvSpPr>
            <a:spLocks noChangeArrowheads="1"/>
          </p:cNvSpPr>
          <p:nvPr/>
        </p:nvSpPr>
        <p:spPr bwMode="auto">
          <a:xfrm>
            <a:off x="5564188" y="52466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24" name="橢圓 25">
            <a:extLst>
              <a:ext uri="{FF2B5EF4-FFF2-40B4-BE49-F238E27FC236}">
                <a16:creationId xmlns:a16="http://schemas.microsoft.com/office/drawing/2014/main" id="{F7D9FADF-71F6-4F18-9282-05DACFE126E4}"/>
              </a:ext>
            </a:extLst>
          </p:cNvPr>
          <p:cNvSpPr>
            <a:spLocks noChangeArrowheads="1"/>
          </p:cNvSpPr>
          <p:nvPr/>
        </p:nvSpPr>
        <p:spPr bwMode="auto">
          <a:xfrm>
            <a:off x="6405563"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25" name="橢圓 26">
            <a:extLst>
              <a:ext uri="{FF2B5EF4-FFF2-40B4-BE49-F238E27FC236}">
                <a16:creationId xmlns:a16="http://schemas.microsoft.com/office/drawing/2014/main" id="{285B2C07-97BB-44AD-97FD-9BA0A0763BAD}"/>
              </a:ext>
            </a:extLst>
          </p:cNvPr>
          <p:cNvSpPr>
            <a:spLocks noChangeArrowheads="1"/>
          </p:cNvSpPr>
          <p:nvPr/>
        </p:nvSpPr>
        <p:spPr bwMode="auto">
          <a:xfrm>
            <a:off x="7246938"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26" name="矩形 27">
            <a:extLst>
              <a:ext uri="{FF2B5EF4-FFF2-40B4-BE49-F238E27FC236}">
                <a16:creationId xmlns:a16="http://schemas.microsoft.com/office/drawing/2014/main" id="{C619007F-AA36-4CF9-B3E9-9869C8F4E4E4}"/>
              </a:ext>
            </a:extLst>
          </p:cNvPr>
          <p:cNvSpPr/>
          <p:nvPr/>
        </p:nvSpPr>
        <p:spPr>
          <a:xfrm>
            <a:off x="1484313" y="2398713"/>
            <a:ext cx="1417637"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27" name="矩形 28">
            <a:extLst>
              <a:ext uri="{FF2B5EF4-FFF2-40B4-BE49-F238E27FC236}">
                <a16:creationId xmlns:a16="http://schemas.microsoft.com/office/drawing/2014/main" id="{0235B3EF-DBA6-4CCF-B085-4DCAF224BEA0}"/>
              </a:ext>
            </a:extLst>
          </p:cNvPr>
          <p:cNvSpPr/>
          <p:nvPr/>
        </p:nvSpPr>
        <p:spPr>
          <a:xfrm>
            <a:off x="1930400" y="2401888"/>
            <a:ext cx="1417638"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28" name="矩形 29">
            <a:extLst>
              <a:ext uri="{FF2B5EF4-FFF2-40B4-BE49-F238E27FC236}">
                <a16:creationId xmlns:a16="http://schemas.microsoft.com/office/drawing/2014/main" id="{713FDDC6-393D-426B-8F15-DF70BFB407C5}"/>
              </a:ext>
            </a:extLst>
          </p:cNvPr>
          <p:cNvSpPr/>
          <p:nvPr/>
        </p:nvSpPr>
        <p:spPr>
          <a:xfrm>
            <a:off x="2433638" y="240506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29" name="矩形 30">
            <a:extLst>
              <a:ext uri="{FF2B5EF4-FFF2-40B4-BE49-F238E27FC236}">
                <a16:creationId xmlns:a16="http://schemas.microsoft.com/office/drawing/2014/main" id="{9762B126-0872-4A09-8BA3-41BD4BE8C31B}"/>
              </a:ext>
            </a:extLst>
          </p:cNvPr>
          <p:cNvSpPr/>
          <p:nvPr/>
        </p:nvSpPr>
        <p:spPr>
          <a:xfrm>
            <a:off x="985838" y="2809875"/>
            <a:ext cx="1416050" cy="13827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11359" name="矩形 33">
            <a:extLst>
              <a:ext uri="{FF2B5EF4-FFF2-40B4-BE49-F238E27FC236}">
                <a16:creationId xmlns:a16="http://schemas.microsoft.com/office/drawing/2014/main" id="{D3372F39-CB46-459F-AA09-37638E42B2FB}"/>
              </a:ext>
            </a:extLst>
          </p:cNvPr>
          <p:cNvSpPr>
            <a:spLocks noChangeArrowheads="1"/>
          </p:cNvSpPr>
          <p:nvPr/>
        </p:nvSpPr>
        <p:spPr bwMode="auto">
          <a:xfrm>
            <a:off x="1166813" y="1731963"/>
            <a:ext cx="1208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t>s</a:t>
            </a:r>
            <a:r>
              <a:rPr lang="zh-TW" altLang="en-US" sz="2400"/>
              <a:t>tride</a:t>
            </a:r>
            <a:r>
              <a:rPr lang="en-US" altLang="zh-TW" sz="2400"/>
              <a:t>=1</a:t>
            </a:r>
            <a:endParaRPr lang="zh-TW" altLang="en-US" sz="2400"/>
          </a:p>
        </p:txBody>
      </p:sp>
      <p:sp>
        <p:nvSpPr>
          <p:cNvPr id="31" name="矩形 31">
            <a:extLst>
              <a:ext uri="{FF2B5EF4-FFF2-40B4-BE49-F238E27FC236}">
                <a16:creationId xmlns:a16="http://schemas.microsoft.com/office/drawing/2014/main" id="{899E6D78-58EC-4A72-89CD-9365A7D68D9F}"/>
              </a:ext>
            </a:extLst>
          </p:cNvPr>
          <p:cNvSpPr/>
          <p:nvPr/>
        </p:nvSpPr>
        <p:spPr>
          <a:xfrm>
            <a:off x="2433638" y="3767138"/>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32" name="矩形 7">
            <a:extLst>
              <a:ext uri="{FF2B5EF4-FFF2-40B4-BE49-F238E27FC236}">
                <a16:creationId xmlns:a16="http://schemas.microsoft.com/office/drawing/2014/main" id="{95BD8F1D-843D-4273-A004-36243AE1D5A9}"/>
              </a:ext>
            </a:extLst>
          </p:cNvPr>
          <p:cNvSpPr/>
          <p:nvPr/>
        </p:nvSpPr>
        <p:spPr>
          <a:xfrm>
            <a:off x="5564188" y="477838"/>
            <a:ext cx="523875" cy="455612"/>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33" name="矩形 35">
            <a:extLst>
              <a:ext uri="{FF2B5EF4-FFF2-40B4-BE49-F238E27FC236}">
                <a16:creationId xmlns:a16="http://schemas.microsoft.com/office/drawing/2014/main" id="{4325AFE5-C481-4E5B-8A53-CBF4379D5236}"/>
              </a:ext>
            </a:extLst>
          </p:cNvPr>
          <p:cNvSpPr/>
          <p:nvPr/>
        </p:nvSpPr>
        <p:spPr>
          <a:xfrm>
            <a:off x="6119813" y="936625"/>
            <a:ext cx="525462" cy="455613"/>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34" name="矩形 36">
            <a:extLst>
              <a:ext uri="{FF2B5EF4-FFF2-40B4-BE49-F238E27FC236}">
                <a16:creationId xmlns:a16="http://schemas.microsoft.com/office/drawing/2014/main" id="{C77713CD-7650-4808-B40F-336CCBD00FD6}"/>
              </a:ext>
            </a:extLst>
          </p:cNvPr>
          <p:cNvSpPr/>
          <p:nvPr/>
        </p:nvSpPr>
        <p:spPr>
          <a:xfrm>
            <a:off x="6645275" y="1404938"/>
            <a:ext cx="523875" cy="455612"/>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cxnSp>
        <p:nvCxnSpPr>
          <p:cNvPr id="35" name="直線接點 9">
            <a:extLst>
              <a:ext uri="{FF2B5EF4-FFF2-40B4-BE49-F238E27FC236}">
                <a16:creationId xmlns:a16="http://schemas.microsoft.com/office/drawing/2014/main" id="{2D960799-3E34-4116-8539-6BAD8551A808}"/>
              </a:ext>
            </a:extLst>
          </p:cNvPr>
          <p:cNvCxnSpPr/>
          <p:nvPr/>
        </p:nvCxnSpPr>
        <p:spPr>
          <a:xfrm>
            <a:off x="5564188" y="477838"/>
            <a:ext cx="1604962" cy="1382712"/>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36" name="矩形 37">
            <a:extLst>
              <a:ext uri="{FF2B5EF4-FFF2-40B4-BE49-F238E27FC236}">
                <a16:creationId xmlns:a16="http://schemas.microsoft.com/office/drawing/2014/main" id="{82BDCBA2-C90F-415B-9AC0-92E553072CA0}"/>
              </a:ext>
            </a:extLst>
          </p:cNvPr>
          <p:cNvSpPr/>
          <p:nvPr/>
        </p:nvSpPr>
        <p:spPr>
          <a:xfrm>
            <a:off x="4713288" y="2786063"/>
            <a:ext cx="728662" cy="70802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37" name="矩形 38">
            <a:extLst>
              <a:ext uri="{FF2B5EF4-FFF2-40B4-BE49-F238E27FC236}">
                <a16:creationId xmlns:a16="http://schemas.microsoft.com/office/drawing/2014/main" id="{D547952A-8381-4B67-B191-CCEB6E3238CA}"/>
              </a:ext>
            </a:extLst>
          </p:cNvPr>
          <p:cNvSpPr/>
          <p:nvPr/>
        </p:nvSpPr>
        <p:spPr>
          <a:xfrm>
            <a:off x="4732338" y="5262563"/>
            <a:ext cx="728662" cy="70802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cxnSp>
        <p:nvCxnSpPr>
          <p:cNvPr id="39" name="直線接點 40">
            <a:extLst>
              <a:ext uri="{FF2B5EF4-FFF2-40B4-BE49-F238E27FC236}">
                <a16:creationId xmlns:a16="http://schemas.microsoft.com/office/drawing/2014/main" id="{9FC3641A-942E-4C7D-BAAF-39F8417389A6}"/>
              </a:ext>
            </a:extLst>
          </p:cNvPr>
          <p:cNvCxnSpPr/>
          <p:nvPr/>
        </p:nvCxnSpPr>
        <p:spPr>
          <a:xfrm>
            <a:off x="928688" y="2425700"/>
            <a:ext cx="1606550" cy="138271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 name="直線接點 41">
            <a:extLst>
              <a:ext uri="{FF2B5EF4-FFF2-40B4-BE49-F238E27FC236}">
                <a16:creationId xmlns:a16="http://schemas.microsoft.com/office/drawing/2014/main" id="{4BB578EA-AF99-4C97-ABFD-9DC5EAB38117}"/>
              </a:ext>
            </a:extLst>
          </p:cNvPr>
          <p:cNvCxnSpPr/>
          <p:nvPr/>
        </p:nvCxnSpPr>
        <p:spPr>
          <a:xfrm>
            <a:off x="881063" y="3760788"/>
            <a:ext cx="1604962" cy="1382712"/>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8"/>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29"/>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childTnLst>
                          </p:cTn>
                        </p:par>
                        <p:par>
                          <p:cTn id="91" fill="hold" nodeType="afterGroup">
                            <p:stCondLst>
                              <p:cond delay="0"/>
                            </p:stCondLst>
                            <p:childTnLst>
                              <p:par>
                                <p:cTn id="92" presetID="1" presetClass="exit" presetSubtype="0" fill="hold" grpId="1" nodeType="afterEffect">
                                  <p:stCondLst>
                                    <p:cond delay="0"/>
                                  </p:stCondLst>
                                  <p:childTnLst>
                                    <p:set>
                                      <p:cBhvr>
                                        <p:cTn id="93" dur="1" fill="hold">
                                          <p:stCondLst>
                                            <p:cond delay="0"/>
                                          </p:stCondLst>
                                        </p:cTn>
                                        <p:tgtEl>
                                          <p:spTgt spid="31"/>
                                        </p:tgtEl>
                                        <p:attrNameLst>
                                          <p:attrName>style.visibility</p:attrName>
                                        </p:attrNameLst>
                                      </p:cBhvr>
                                      <p:to>
                                        <p:strVal val="hidden"/>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nodeType="clickEffect">
                                  <p:stCondLst>
                                    <p:cond delay="0"/>
                                  </p:stCondLst>
                                  <p:childTnLst>
                                    <p:set>
                                      <p:cBhvr>
                                        <p:cTn id="97" dur="1" fill="hold">
                                          <p:stCondLst>
                                            <p:cond delay="0"/>
                                          </p:stCondLst>
                                        </p:cTn>
                                        <p:tgtEl>
                                          <p:spTgt spid="35"/>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nodeType="clickEffect">
                                  <p:stCondLst>
                                    <p:cond delay="0"/>
                                  </p:stCondLst>
                                  <p:childTnLst>
                                    <p:set>
                                      <p:cBhvr>
                                        <p:cTn id="101" dur="1" fill="hold">
                                          <p:stCondLst>
                                            <p:cond delay="0"/>
                                          </p:stCondLst>
                                        </p:cTn>
                                        <p:tgtEl>
                                          <p:spTgt spid="39"/>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ntr" presetSubtype="0" fill="hold" nodeType="clickEffect">
                                  <p:stCondLst>
                                    <p:cond delay="0"/>
                                  </p:stCondLst>
                                  <p:childTnLst>
                                    <p:set>
                                      <p:cBhvr>
                                        <p:cTn id="105" dur="1" fill="hold">
                                          <p:stCondLst>
                                            <p:cond delay="0"/>
                                          </p:stCondLst>
                                        </p:cTn>
                                        <p:tgtEl>
                                          <p:spTgt spid="40"/>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6" grpId="1" animBg="1"/>
      <p:bldP spid="27" grpId="0" animBg="1"/>
      <p:bldP spid="27" grpId="1" animBg="1"/>
      <p:bldP spid="28" grpId="0" animBg="1"/>
      <p:bldP spid="28" grpId="1" animBg="1"/>
      <p:bldP spid="29" grpId="0" animBg="1"/>
      <p:bldP spid="29" grpId="1" animBg="1"/>
      <p:bldP spid="31" grpId="0" animBg="1"/>
      <p:bldP spid="31" grpId="1" animBg="1"/>
      <p:bldP spid="32" grpId="0" animBg="1"/>
      <p:bldP spid="33" grpId="0" animBg="1"/>
      <p:bldP spid="34" grpId="0" animBg="1"/>
      <p:bldP spid="36" grpId="0" animBg="1"/>
      <p:bldP spid="3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3002"/>
            <a:ext cx="8229600" cy="1143000"/>
          </a:xfrm>
        </p:spPr>
        <p:txBody>
          <a:bodyPr/>
          <a:lstStyle/>
          <a:p>
            <a:r>
              <a:rPr lang="en-US" b="1" dirty="0">
                <a:solidFill>
                  <a:srgbClr val="FF0000"/>
                </a:solidFill>
              </a:rPr>
              <a:t>Multiple Convolutions</a:t>
            </a:r>
          </a:p>
        </p:txBody>
      </p:sp>
      <p:pic>
        <p:nvPicPr>
          <p:cNvPr id="5" name="Picture 4" descr="Screen Shot 2017-10-02 at 9.01.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7133"/>
            <a:ext cx="9144000" cy="5545777"/>
          </a:xfrm>
          <a:prstGeom prst="rect">
            <a:avLst/>
          </a:prstGeom>
        </p:spPr>
      </p:pic>
      <p:sp>
        <p:nvSpPr>
          <p:cNvPr id="6" name="Rectangle 5"/>
          <p:cNvSpPr/>
          <p:nvPr/>
        </p:nvSpPr>
        <p:spPr>
          <a:xfrm>
            <a:off x="334453" y="6222910"/>
            <a:ext cx="8493969" cy="369332"/>
          </a:xfrm>
          <a:prstGeom prst="rect">
            <a:avLst/>
          </a:prstGeom>
        </p:spPr>
        <p:txBody>
          <a:bodyPr wrap="square">
            <a:spAutoFit/>
          </a:bodyPr>
          <a:lstStyle/>
          <a:p>
            <a:r>
              <a:rPr lang="en-US" dirty="0"/>
              <a:t>Animation: Andrej </a:t>
            </a:r>
            <a:r>
              <a:rPr lang="en-US" dirty="0" err="1"/>
              <a:t>Karpathy</a:t>
            </a:r>
            <a:r>
              <a:rPr lang="en-US" dirty="0"/>
              <a:t> http://cs231n.github.io/convolutional-networks/</a:t>
            </a:r>
          </a:p>
        </p:txBody>
      </p:sp>
      <p:sp>
        <p:nvSpPr>
          <p:cNvPr id="3" name="Footer Placeholder 2"/>
          <p:cNvSpPr>
            <a:spLocks noGrp="1"/>
          </p:cNvSpPr>
          <p:nvPr>
            <p:ph type="ftr" sz="quarter" idx="11"/>
          </p:nvPr>
        </p:nvSpPr>
        <p:spPr>
          <a:xfrm>
            <a:off x="3124200" y="6497460"/>
            <a:ext cx="2895600" cy="365125"/>
          </a:xfrm>
        </p:spPr>
        <p:txBody>
          <a:bodyPr/>
          <a:lstStyle/>
          <a:p>
            <a:r>
              <a:rPr lang="en-US" dirty="0"/>
              <a:t>CS8725 - Supervised Learning</a:t>
            </a:r>
          </a:p>
        </p:txBody>
      </p:sp>
    </p:spTree>
    <p:extLst>
      <p:ext uri="{BB962C8B-B14F-4D97-AF65-F5344CB8AC3E}">
        <p14:creationId xmlns:p14="http://schemas.microsoft.com/office/powerpoint/2010/main" val="558421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標題 1">
            <a:extLst>
              <a:ext uri="{FF2B5EF4-FFF2-40B4-BE49-F238E27FC236}">
                <a16:creationId xmlns:a16="http://schemas.microsoft.com/office/drawing/2014/main" id="{A7A39DD8-9690-4C37-8E16-F27001434B22}"/>
              </a:ext>
            </a:extLst>
          </p:cNvPr>
          <p:cNvSpPr>
            <a:spLocks noGrp="1" noChangeArrowheads="1"/>
          </p:cNvSpPr>
          <p:nvPr>
            <p:ph type="title"/>
          </p:nvPr>
        </p:nvSpPr>
        <p:spPr>
          <a:xfrm>
            <a:off x="628650" y="365125"/>
            <a:ext cx="7886700" cy="1325563"/>
          </a:xfrm>
        </p:spPr>
        <p:txBody>
          <a:bodyPr/>
          <a:lstStyle/>
          <a:p>
            <a:r>
              <a:rPr lang="en-US" altLang="zh-TW" b="1" dirty="0">
                <a:solidFill>
                  <a:srgbClr val="FF0000"/>
                </a:solidFill>
              </a:rPr>
              <a:t>Convolution</a:t>
            </a:r>
            <a:endParaRPr lang="zh-TW" altLang="en-US" dirty="0"/>
          </a:p>
        </p:txBody>
      </p:sp>
      <p:graphicFrame>
        <p:nvGraphicFramePr>
          <p:cNvPr id="5" name="內容版面配置區 3">
            <a:extLst>
              <a:ext uri="{FF2B5EF4-FFF2-40B4-BE49-F238E27FC236}">
                <a16:creationId xmlns:a16="http://schemas.microsoft.com/office/drawing/2014/main" id="{9104F246-D515-4280-8325-7965E9CF8F5D}"/>
              </a:ext>
            </a:extLst>
          </p:cNvPr>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12342" name="文字方塊 4">
            <a:extLst>
              <a:ext uri="{FF2B5EF4-FFF2-40B4-BE49-F238E27FC236}">
                <a16:creationId xmlns:a16="http://schemas.microsoft.com/office/drawing/2014/main" id="{EBE3DFA3-1A0A-4E06-9C7F-6A63C08F7308}"/>
              </a:ext>
            </a:extLst>
          </p:cNvPr>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400"/>
              <a:t>6 x 6 image</a:t>
            </a:r>
            <a:endParaRPr lang="zh-TW" altLang="en-US" sz="2400"/>
          </a:p>
        </p:txBody>
      </p:sp>
      <p:sp>
        <p:nvSpPr>
          <p:cNvPr id="7" name="橢圓 11">
            <a:extLst>
              <a:ext uri="{FF2B5EF4-FFF2-40B4-BE49-F238E27FC236}">
                <a16:creationId xmlns:a16="http://schemas.microsoft.com/office/drawing/2014/main" id="{192E6976-4FF7-4465-9AB9-AB18BFA62F02}"/>
              </a:ext>
            </a:extLst>
          </p:cNvPr>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8" name="橢圓 12">
            <a:extLst>
              <a:ext uri="{FF2B5EF4-FFF2-40B4-BE49-F238E27FC236}">
                <a16:creationId xmlns:a16="http://schemas.microsoft.com/office/drawing/2014/main" id="{E167DE54-B0F5-4D43-AC03-453C3F4F8FA8}"/>
              </a:ext>
            </a:extLst>
          </p:cNvPr>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9" name="橢圓 13">
            <a:extLst>
              <a:ext uri="{FF2B5EF4-FFF2-40B4-BE49-F238E27FC236}">
                <a16:creationId xmlns:a16="http://schemas.microsoft.com/office/drawing/2014/main" id="{CBD7D9EE-7D7E-4F60-AC99-3E9C08315901}"/>
              </a:ext>
            </a:extLst>
          </p:cNvPr>
          <p:cNvSpPr>
            <a:spLocks noChangeArrowheads="1"/>
          </p:cNvSpPr>
          <p:nvPr/>
        </p:nvSpPr>
        <p:spPr bwMode="auto">
          <a:xfrm>
            <a:off x="6405563"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0" name="橢圓 14">
            <a:extLst>
              <a:ext uri="{FF2B5EF4-FFF2-40B4-BE49-F238E27FC236}">
                <a16:creationId xmlns:a16="http://schemas.microsoft.com/office/drawing/2014/main" id="{4EF170C9-F7DC-443C-9F6D-FB67915A6EC9}"/>
              </a:ext>
            </a:extLst>
          </p:cNvPr>
          <p:cNvSpPr>
            <a:spLocks noChangeArrowheads="1"/>
          </p:cNvSpPr>
          <p:nvPr/>
        </p:nvSpPr>
        <p:spPr bwMode="auto">
          <a:xfrm>
            <a:off x="7246938"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1" name="橢圓 15">
            <a:extLst>
              <a:ext uri="{FF2B5EF4-FFF2-40B4-BE49-F238E27FC236}">
                <a16:creationId xmlns:a16="http://schemas.microsoft.com/office/drawing/2014/main" id="{CE19ED82-2329-42BC-AD7E-AB882B0E7E04}"/>
              </a:ext>
            </a:extLst>
          </p:cNvPr>
          <p:cNvSpPr>
            <a:spLocks noChangeArrowheads="1"/>
          </p:cNvSpPr>
          <p:nvPr/>
        </p:nvSpPr>
        <p:spPr bwMode="auto">
          <a:xfrm>
            <a:off x="4722813"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2" name="橢圓 16">
            <a:extLst>
              <a:ext uri="{FF2B5EF4-FFF2-40B4-BE49-F238E27FC236}">
                <a16:creationId xmlns:a16="http://schemas.microsoft.com/office/drawing/2014/main" id="{D5BB8D1B-67BE-4B07-A470-53349001061A}"/>
              </a:ext>
            </a:extLst>
          </p:cNvPr>
          <p:cNvSpPr>
            <a:spLocks noChangeArrowheads="1"/>
          </p:cNvSpPr>
          <p:nvPr/>
        </p:nvSpPr>
        <p:spPr bwMode="auto">
          <a:xfrm>
            <a:off x="5564188"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3" name="橢圓 17">
            <a:extLst>
              <a:ext uri="{FF2B5EF4-FFF2-40B4-BE49-F238E27FC236}">
                <a16:creationId xmlns:a16="http://schemas.microsoft.com/office/drawing/2014/main" id="{DB4C45CA-6395-4AF2-B425-AAB19B48C961}"/>
              </a:ext>
            </a:extLst>
          </p:cNvPr>
          <p:cNvSpPr>
            <a:spLocks noChangeArrowheads="1"/>
          </p:cNvSpPr>
          <p:nvPr/>
        </p:nvSpPr>
        <p:spPr bwMode="auto">
          <a:xfrm>
            <a:off x="6405563"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sp>
        <p:nvSpPr>
          <p:cNvPr id="14" name="橢圓 18">
            <a:extLst>
              <a:ext uri="{FF2B5EF4-FFF2-40B4-BE49-F238E27FC236}">
                <a16:creationId xmlns:a16="http://schemas.microsoft.com/office/drawing/2014/main" id="{D4379F80-86B2-40FD-8F6A-7832C5DB4AF1}"/>
              </a:ext>
            </a:extLst>
          </p:cNvPr>
          <p:cNvSpPr>
            <a:spLocks noChangeArrowheads="1"/>
          </p:cNvSpPr>
          <p:nvPr/>
        </p:nvSpPr>
        <p:spPr bwMode="auto">
          <a:xfrm>
            <a:off x="7246938"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5" name="橢圓 19">
            <a:extLst>
              <a:ext uri="{FF2B5EF4-FFF2-40B4-BE49-F238E27FC236}">
                <a16:creationId xmlns:a16="http://schemas.microsoft.com/office/drawing/2014/main" id="{EC96D7EB-8E5B-4ED9-8664-9F8CF9B35BFD}"/>
              </a:ext>
            </a:extLst>
          </p:cNvPr>
          <p:cNvSpPr>
            <a:spLocks noChangeArrowheads="1"/>
          </p:cNvSpPr>
          <p:nvPr/>
        </p:nvSpPr>
        <p:spPr bwMode="auto">
          <a:xfrm>
            <a:off x="4722813"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6" name="橢圓 20">
            <a:extLst>
              <a:ext uri="{FF2B5EF4-FFF2-40B4-BE49-F238E27FC236}">
                <a16:creationId xmlns:a16="http://schemas.microsoft.com/office/drawing/2014/main" id="{22B83AD3-1E21-4611-8CC4-6F1BC1AE6ED6}"/>
              </a:ext>
            </a:extLst>
          </p:cNvPr>
          <p:cNvSpPr>
            <a:spLocks noChangeArrowheads="1"/>
          </p:cNvSpPr>
          <p:nvPr/>
        </p:nvSpPr>
        <p:spPr bwMode="auto">
          <a:xfrm>
            <a:off x="5564188"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7" name="橢圓 21">
            <a:extLst>
              <a:ext uri="{FF2B5EF4-FFF2-40B4-BE49-F238E27FC236}">
                <a16:creationId xmlns:a16="http://schemas.microsoft.com/office/drawing/2014/main" id="{84556DDE-74F3-47EF-A946-28146A47735F}"/>
              </a:ext>
            </a:extLst>
          </p:cNvPr>
          <p:cNvSpPr>
            <a:spLocks noChangeArrowheads="1"/>
          </p:cNvSpPr>
          <p:nvPr/>
        </p:nvSpPr>
        <p:spPr bwMode="auto">
          <a:xfrm>
            <a:off x="6405563"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sp>
        <p:nvSpPr>
          <p:cNvPr id="18" name="橢圓 22">
            <a:extLst>
              <a:ext uri="{FF2B5EF4-FFF2-40B4-BE49-F238E27FC236}">
                <a16:creationId xmlns:a16="http://schemas.microsoft.com/office/drawing/2014/main" id="{28F9DEE9-6C78-4DBE-AF90-6F85C7213B3C}"/>
              </a:ext>
            </a:extLst>
          </p:cNvPr>
          <p:cNvSpPr>
            <a:spLocks noChangeArrowheads="1"/>
          </p:cNvSpPr>
          <p:nvPr/>
        </p:nvSpPr>
        <p:spPr bwMode="auto">
          <a:xfrm>
            <a:off x="7246938"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9" name="橢圓 23">
            <a:extLst>
              <a:ext uri="{FF2B5EF4-FFF2-40B4-BE49-F238E27FC236}">
                <a16:creationId xmlns:a16="http://schemas.microsoft.com/office/drawing/2014/main" id="{1DED314F-2195-44CF-886F-307ACE55DA51}"/>
              </a:ext>
            </a:extLst>
          </p:cNvPr>
          <p:cNvSpPr>
            <a:spLocks noChangeArrowheads="1"/>
          </p:cNvSpPr>
          <p:nvPr/>
        </p:nvSpPr>
        <p:spPr bwMode="auto">
          <a:xfrm>
            <a:off x="4722813" y="52466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20" name="橢圓 24">
            <a:extLst>
              <a:ext uri="{FF2B5EF4-FFF2-40B4-BE49-F238E27FC236}">
                <a16:creationId xmlns:a16="http://schemas.microsoft.com/office/drawing/2014/main" id="{9C77D3BD-F3FF-4F96-B246-8C943DC5B5CF}"/>
              </a:ext>
            </a:extLst>
          </p:cNvPr>
          <p:cNvSpPr>
            <a:spLocks noChangeArrowheads="1"/>
          </p:cNvSpPr>
          <p:nvPr/>
        </p:nvSpPr>
        <p:spPr bwMode="auto">
          <a:xfrm>
            <a:off x="5564188" y="52466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21" name="橢圓 25">
            <a:extLst>
              <a:ext uri="{FF2B5EF4-FFF2-40B4-BE49-F238E27FC236}">
                <a16:creationId xmlns:a16="http://schemas.microsoft.com/office/drawing/2014/main" id="{20ED1361-1214-4283-BE72-E8E840F4F443}"/>
              </a:ext>
            </a:extLst>
          </p:cNvPr>
          <p:cNvSpPr>
            <a:spLocks noChangeArrowheads="1"/>
          </p:cNvSpPr>
          <p:nvPr/>
        </p:nvSpPr>
        <p:spPr bwMode="auto">
          <a:xfrm>
            <a:off x="6405563"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22" name="橢圓 26">
            <a:extLst>
              <a:ext uri="{FF2B5EF4-FFF2-40B4-BE49-F238E27FC236}">
                <a16:creationId xmlns:a16="http://schemas.microsoft.com/office/drawing/2014/main" id="{90E8EF89-5071-4773-A650-3EBEFCF4F060}"/>
              </a:ext>
            </a:extLst>
          </p:cNvPr>
          <p:cNvSpPr>
            <a:spLocks noChangeArrowheads="1"/>
          </p:cNvSpPr>
          <p:nvPr/>
        </p:nvSpPr>
        <p:spPr bwMode="auto">
          <a:xfrm>
            <a:off x="7246938"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graphicFrame>
        <p:nvGraphicFramePr>
          <p:cNvPr id="23" name="表格 34">
            <a:extLst>
              <a:ext uri="{FF2B5EF4-FFF2-40B4-BE49-F238E27FC236}">
                <a16:creationId xmlns:a16="http://schemas.microsoft.com/office/drawing/2014/main" id="{15619510-EB66-4AE9-A5F0-FCA6DC813D81}"/>
              </a:ext>
            </a:extLst>
          </p:cNvPr>
          <p:cNvGraphicFramePr>
            <a:graphicFrameLocks noGrp="1"/>
          </p:cNvGraphicFramePr>
          <p:nvPr/>
        </p:nvGraphicFramePr>
        <p:xfrm>
          <a:off x="5686425" y="365125"/>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2377" name="文字方塊 35">
            <a:extLst>
              <a:ext uri="{FF2B5EF4-FFF2-40B4-BE49-F238E27FC236}">
                <a16:creationId xmlns:a16="http://schemas.microsoft.com/office/drawing/2014/main" id="{7B43C53C-79F6-42D6-8E63-37708057E7E5}"/>
              </a:ext>
            </a:extLst>
          </p:cNvPr>
          <p:cNvSpPr txBox="1">
            <a:spLocks noChangeArrowheads="1"/>
          </p:cNvSpPr>
          <p:nvPr/>
        </p:nvSpPr>
        <p:spPr bwMode="auto">
          <a:xfrm>
            <a:off x="7308850" y="820738"/>
            <a:ext cx="1447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400">
                <a:solidFill>
                  <a:srgbClr val="FF0000"/>
                </a:solidFill>
              </a:rPr>
              <a:t>Filter 2</a:t>
            </a:r>
            <a:endParaRPr lang="zh-TW" altLang="en-US" sz="2400">
              <a:solidFill>
                <a:srgbClr val="FF0000"/>
              </a:solidFill>
            </a:endParaRPr>
          </a:p>
        </p:txBody>
      </p:sp>
      <p:sp>
        <p:nvSpPr>
          <p:cNvPr id="25" name="矩形 36">
            <a:extLst>
              <a:ext uri="{FF2B5EF4-FFF2-40B4-BE49-F238E27FC236}">
                <a16:creationId xmlns:a16="http://schemas.microsoft.com/office/drawing/2014/main" id="{04415694-975E-411B-B5F0-9C5FD3F08579}"/>
              </a:ext>
            </a:extLst>
          </p:cNvPr>
          <p:cNvSpPr/>
          <p:nvPr/>
        </p:nvSpPr>
        <p:spPr>
          <a:xfrm>
            <a:off x="985838" y="2398713"/>
            <a:ext cx="1416050"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26" name="矩形 37">
            <a:extLst>
              <a:ext uri="{FF2B5EF4-FFF2-40B4-BE49-F238E27FC236}">
                <a16:creationId xmlns:a16="http://schemas.microsoft.com/office/drawing/2014/main" id="{FA2B6FC9-3552-4679-9FAC-481117E8F273}"/>
              </a:ext>
            </a:extLst>
          </p:cNvPr>
          <p:cNvSpPr/>
          <p:nvPr/>
        </p:nvSpPr>
        <p:spPr>
          <a:xfrm>
            <a:off x="1489075" y="2398713"/>
            <a:ext cx="1417638"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27" name="矩形 38">
            <a:extLst>
              <a:ext uri="{FF2B5EF4-FFF2-40B4-BE49-F238E27FC236}">
                <a16:creationId xmlns:a16="http://schemas.microsoft.com/office/drawing/2014/main" id="{162DEF56-2E53-4082-B17F-9F575295DDC8}"/>
              </a:ext>
            </a:extLst>
          </p:cNvPr>
          <p:cNvSpPr/>
          <p:nvPr/>
        </p:nvSpPr>
        <p:spPr>
          <a:xfrm>
            <a:off x="1930400" y="2400300"/>
            <a:ext cx="1417638" cy="138271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28" name="矩形 39">
            <a:extLst>
              <a:ext uri="{FF2B5EF4-FFF2-40B4-BE49-F238E27FC236}">
                <a16:creationId xmlns:a16="http://schemas.microsoft.com/office/drawing/2014/main" id="{E4125C90-0060-4116-ABEA-50632EF2E8C7}"/>
              </a:ext>
            </a:extLst>
          </p:cNvPr>
          <p:cNvSpPr/>
          <p:nvPr/>
        </p:nvSpPr>
        <p:spPr>
          <a:xfrm>
            <a:off x="2406650" y="2398713"/>
            <a:ext cx="1417638"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29" name="矩形 40">
            <a:extLst>
              <a:ext uri="{FF2B5EF4-FFF2-40B4-BE49-F238E27FC236}">
                <a16:creationId xmlns:a16="http://schemas.microsoft.com/office/drawing/2014/main" id="{9963D5F3-E867-49DB-A35A-994831E8D123}"/>
              </a:ext>
            </a:extLst>
          </p:cNvPr>
          <p:cNvSpPr/>
          <p:nvPr/>
        </p:nvSpPr>
        <p:spPr>
          <a:xfrm>
            <a:off x="985838" y="2809875"/>
            <a:ext cx="1416050" cy="138271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30" name="橢圓 41">
            <a:extLst>
              <a:ext uri="{FF2B5EF4-FFF2-40B4-BE49-F238E27FC236}">
                <a16:creationId xmlns:a16="http://schemas.microsoft.com/office/drawing/2014/main" id="{747661E9-A5F5-401D-800E-1E34238D9A28}"/>
              </a:ext>
            </a:extLst>
          </p:cNvPr>
          <p:cNvSpPr>
            <a:spLocks noChangeArrowheads="1"/>
          </p:cNvSpPr>
          <p:nvPr/>
        </p:nvSpPr>
        <p:spPr bwMode="auto">
          <a:xfrm>
            <a:off x="4905375" y="29956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1" name="橢圓 42">
            <a:extLst>
              <a:ext uri="{FF2B5EF4-FFF2-40B4-BE49-F238E27FC236}">
                <a16:creationId xmlns:a16="http://schemas.microsoft.com/office/drawing/2014/main" id="{C6A9CD2A-4B3C-4A5A-A888-C00C9BC5382D}"/>
              </a:ext>
            </a:extLst>
          </p:cNvPr>
          <p:cNvSpPr>
            <a:spLocks noChangeArrowheads="1"/>
          </p:cNvSpPr>
          <p:nvPr/>
        </p:nvSpPr>
        <p:spPr bwMode="auto">
          <a:xfrm>
            <a:off x="5746750" y="29956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2" name="橢圓 43">
            <a:extLst>
              <a:ext uri="{FF2B5EF4-FFF2-40B4-BE49-F238E27FC236}">
                <a16:creationId xmlns:a16="http://schemas.microsoft.com/office/drawing/2014/main" id="{C5370F3A-078F-4C90-B14C-CE7CC5D40217}"/>
              </a:ext>
            </a:extLst>
          </p:cNvPr>
          <p:cNvSpPr>
            <a:spLocks noChangeArrowheads="1"/>
          </p:cNvSpPr>
          <p:nvPr/>
        </p:nvSpPr>
        <p:spPr bwMode="auto">
          <a:xfrm>
            <a:off x="6589713" y="2995613"/>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3" name="橢圓 44">
            <a:extLst>
              <a:ext uri="{FF2B5EF4-FFF2-40B4-BE49-F238E27FC236}">
                <a16:creationId xmlns:a16="http://schemas.microsoft.com/office/drawing/2014/main" id="{FD55C20B-2129-44AB-B56E-64D76B384D8B}"/>
              </a:ext>
            </a:extLst>
          </p:cNvPr>
          <p:cNvSpPr>
            <a:spLocks noChangeArrowheads="1"/>
          </p:cNvSpPr>
          <p:nvPr/>
        </p:nvSpPr>
        <p:spPr bwMode="auto">
          <a:xfrm>
            <a:off x="7431088" y="29956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4" name="橢圓 45">
            <a:extLst>
              <a:ext uri="{FF2B5EF4-FFF2-40B4-BE49-F238E27FC236}">
                <a16:creationId xmlns:a16="http://schemas.microsoft.com/office/drawing/2014/main" id="{F785CF69-4D5E-4E31-B1E4-4F5ADFD956BB}"/>
              </a:ext>
            </a:extLst>
          </p:cNvPr>
          <p:cNvSpPr>
            <a:spLocks noChangeArrowheads="1"/>
          </p:cNvSpPr>
          <p:nvPr/>
        </p:nvSpPr>
        <p:spPr bwMode="auto">
          <a:xfrm>
            <a:off x="4905375" y="37957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5" name="橢圓 46">
            <a:extLst>
              <a:ext uri="{FF2B5EF4-FFF2-40B4-BE49-F238E27FC236}">
                <a16:creationId xmlns:a16="http://schemas.microsoft.com/office/drawing/2014/main" id="{E9139D18-09AC-497D-A1E4-8D4C75789E82}"/>
              </a:ext>
            </a:extLst>
          </p:cNvPr>
          <p:cNvSpPr>
            <a:spLocks noChangeArrowheads="1"/>
          </p:cNvSpPr>
          <p:nvPr/>
        </p:nvSpPr>
        <p:spPr bwMode="auto">
          <a:xfrm>
            <a:off x="5746750" y="37957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6" name="橢圓 47">
            <a:extLst>
              <a:ext uri="{FF2B5EF4-FFF2-40B4-BE49-F238E27FC236}">
                <a16:creationId xmlns:a16="http://schemas.microsoft.com/office/drawing/2014/main" id="{15A30DE2-520D-4B83-B9E9-722376F37D32}"/>
              </a:ext>
            </a:extLst>
          </p:cNvPr>
          <p:cNvSpPr>
            <a:spLocks noChangeArrowheads="1"/>
          </p:cNvSpPr>
          <p:nvPr/>
        </p:nvSpPr>
        <p:spPr bwMode="auto">
          <a:xfrm>
            <a:off x="6589713" y="3795713"/>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37" name="橢圓 48">
            <a:extLst>
              <a:ext uri="{FF2B5EF4-FFF2-40B4-BE49-F238E27FC236}">
                <a16:creationId xmlns:a16="http://schemas.microsoft.com/office/drawing/2014/main" id="{C77DD603-5A59-4DB3-827B-872985C0AC70}"/>
              </a:ext>
            </a:extLst>
          </p:cNvPr>
          <p:cNvSpPr>
            <a:spLocks noChangeArrowheads="1"/>
          </p:cNvSpPr>
          <p:nvPr/>
        </p:nvSpPr>
        <p:spPr bwMode="auto">
          <a:xfrm>
            <a:off x="7431088" y="37957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8" name="橢圓 49">
            <a:extLst>
              <a:ext uri="{FF2B5EF4-FFF2-40B4-BE49-F238E27FC236}">
                <a16:creationId xmlns:a16="http://schemas.microsoft.com/office/drawing/2014/main" id="{90240AB1-61CC-4CBB-910D-21E134B317AD}"/>
              </a:ext>
            </a:extLst>
          </p:cNvPr>
          <p:cNvSpPr>
            <a:spLocks noChangeArrowheads="1"/>
          </p:cNvSpPr>
          <p:nvPr/>
        </p:nvSpPr>
        <p:spPr bwMode="auto">
          <a:xfrm>
            <a:off x="4905375" y="46545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9" name="橢圓 50">
            <a:extLst>
              <a:ext uri="{FF2B5EF4-FFF2-40B4-BE49-F238E27FC236}">
                <a16:creationId xmlns:a16="http://schemas.microsoft.com/office/drawing/2014/main" id="{4696FB70-8B3E-4C24-A02B-11554FD145B4}"/>
              </a:ext>
            </a:extLst>
          </p:cNvPr>
          <p:cNvSpPr>
            <a:spLocks noChangeArrowheads="1"/>
          </p:cNvSpPr>
          <p:nvPr/>
        </p:nvSpPr>
        <p:spPr bwMode="auto">
          <a:xfrm>
            <a:off x="5746750" y="46545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40" name="橢圓 51">
            <a:extLst>
              <a:ext uri="{FF2B5EF4-FFF2-40B4-BE49-F238E27FC236}">
                <a16:creationId xmlns:a16="http://schemas.microsoft.com/office/drawing/2014/main" id="{8B387256-7252-4E16-A186-A70D706770CF}"/>
              </a:ext>
            </a:extLst>
          </p:cNvPr>
          <p:cNvSpPr>
            <a:spLocks noChangeArrowheads="1"/>
          </p:cNvSpPr>
          <p:nvPr/>
        </p:nvSpPr>
        <p:spPr bwMode="auto">
          <a:xfrm>
            <a:off x="6589713" y="4654550"/>
            <a:ext cx="719137"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41" name="橢圓 52">
            <a:extLst>
              <a:ext uri="{FF2B5EF4-FFF2-40B4-BE49-F238E27FC236}">
                <a16:creationId xmlns:a16="http://schemas.microsoft.com/office/drawing/2014/main" id="{6EA0ACC0-482B-409F-9592-F62BEC505972}"/>
              </a:ext>
            </a:extLst>
          </p:cNvPr>
          <p:cNvSpPr>
            <a:spLocks noChangeArrowheads="1"/>
          </p:cNvSpPr>
          <p:nvPr/>
        </p:nvSpPr>
        <p:spPr bwMode="auto">
          <a:xfrm>
            <a:off x="7431088" y="46545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42" name="橢圓 53">
            <a:extLst>
              <a:ext uri="{FF2B5EF4-FFF2-40B4-BE49-F238E27FC236}">
                <a16:creationId xmlns:a16="http://schemas.microsoft.com/office/drawing/2014/main" id="{AE3C4944-151C-4AE2-9BCF-525CED717EE7}"/>
              </a:ext>
            </a:extLst>
          </p:cNvPr>
          <p:cNvSpPr>
            <a:spLocks noChangeArrowheads="1"/>
          </p:cNvSpPr>
          <p:nvPr/>
        </p:nvSpPr>
        <p:spPr bwMode="auto">
          <a:xfrm>
            <a:off x="4905375" y="54546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43" name="橢圓 54">
            <a:extLst>
              <a:ext uri="{FF2B5EF4-FFF2-40B4-BE49-F238E27FC236}">
                <a16:creationId xmlns:a16="http://schemas.microsoft.com/office/drawing/2014/main" id="{889C97DE-0F2A-43E5-99BB-C0E74C2CDA40}"/>
              </a:ext>
            </a:extLst>
          </p:cNvPr>
          <p:cNvSpPr>
            <a:spLocks noChangeArrowheads="1"/>
          </p:cNvSpPr>
          <p:nvPr/>
        </p:nvSpPr>
        <p:spPr bwMode="auto">
          <a:xfrm>
            <a:off x="5746750" y="54546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sp>
        <p:nvSpPr>
          <p:cNvPr id="44" name="橢圓 55">
            <a:extLst>
              <a:ext uri="{FF2B5EF4-FFF2-40B4-BE49-F238E27FC236}">
                <a16:creationId xmlns:a16="http://schemas.microsoft.com/office/drawing/2014/main" id="{8D24AC40-EBC8-4942-B6F3-86E36043544D}"/>
              </a:ext>
            </a:extLst>
          </p:cNvPr>
          <p:cNvSpPr>
            <a:spLocks noChangeArrowheads="1"/>
          </p:cNvSpPr>
          <p:nvPr/>
        </p:nvSpPr>
        <p:spPr bwMode="auto">
          <a:xfrm>
            <a:off x="6589713" y="5454650"/>
            <a:ext cx="719137"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-4</a:t>
            </a:r>
            <a:endParaRPr lang="zh-TW" altLang="en-US" sz="2400" dirty="0">
              <a:solidFill>
                <a:schemeClr val="dk1"/>
              </a:solidFill>
              <a:latin typeface="+mn-lt"/>
              <a:ea typeface="+mn-ea"/>
            </a:endParaRPr>
          </a:p>
        </p:txBody>
      </p:sp>
      <p:sp>
        <p:nvSpPr>
          <p:cNvPr id="45" name="橢圓 56">
            <a:extLst>
              <a:ext uri="{FF2B5EF4-FFF2-40B4-BE49-F238E27FC236}">
                <a16:creationId xmlns:a16="http://schemas.microsoft.com/office/drawing/2014/main" id="{9FE91BA8-4F27-4104-AB4D-23E4DD985ED7}"/>
              </a:ext>
            </a:extLst>
          </p:cNvPr>
          <p:cNvSpPr>
            <a:spLocks noChangeArrowheads="1"/>
          </p:cNvSpPr>
          <p:nvPr/>
        </p:nvSpPr>
        <p:spPr bwMode="auto">
          <a:xfrm>
            <a:off x="7431088" y="54546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46" name="文字方塊 2">
            <a:extLst>
              <a:ext uri="{FF2B5EF4-FFF2-40B4-BE49-F238E27FC236}">
                <a16:creationId xmlns:a16="http://schemas.microsoft.com/office/drawing/2014/main" id="{D02FD29D-A4C9-4330-961D-742BDFC2AF0F}"/>
              </a:ext>
            </a:extLst>
          </p:cNvPr>
          <p:cNvSpPr txBox="1">
            <a:spLocks noChangeArrowheads="1"/>
          </p:cNvSpPr>
          <p:nvPr/>
        </p:nvSpPr>
        <p:spPr bwMode="auto">
          <a:xfrm>
            <a:off x="4419600" y="2057400"/>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800">
                <a:solidFill>
                  <a:srgbClr val="0000FF"/>
                </a:solidFill>
              </a:rPr>
              <a:t>Repeat this for each filter</a:t>
            </a:r>
            <a:endParaRPr lang="zh-TW" altLang="en-US" sz="2800">
              <a:solidFill>
                <a:srgbClr val="0000FF"/>
              </a:solidFill>
            </a:endParaRPr>
          </a:p>
        </p:txBody>
      </p:sp>
      <p:sp>
        <p:nvSpPr>
          <p:cNvPr id="47" name="矩形 57">
            <a:extLst>
              <a:ext uri="{FF2B5EF4-FFF2-40B4-BE49-F238E27FC236}">
                <a16:creationId xmlns:a16="http://schemas.microsoft.com/office/drawing/2014/main" id="{0B660012-20C2-4C98-894F-59F9461B65E8}"/>
              </a:ext>
            </a:extLst>
          </p:cNvPr>
          <p:cNvSpPr/>
          <p:nvPr/>
        </p:nvSpPr>
        <p:spPr>
          <a:xfrm>
            <a:off x="2416175" y="3783013"/>
            <a:ext cx="1416050"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12401" name="矩形 58">
            <a:extLst>
              <a:ext uri="{FF2B5EF4-FFF2-40B4-BE49-F238E27FC236}">
                <a16:creationId xmlns:a16="http://schemas.microsoft.com/office/drawing/2014/main" id="{F3C641A0-FC0D-4F1B-9CBB-16969037426B}"/>
              </a:ext>
            </a:extLst>
          </p:cNvPr>
          <p:cNvSpPr>
            <a:spLocks noChangeArrowheads="1"/>
          </p:cNvSpPr>
          <p:nvPr/>
        </p:nvSpPr>
        <p:spPr bwMode="auto">
          <a:xfrm>
            <a:off x="1166813" y="1731963"/>
            <a:ext cx="1208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t>s</a:t>
            </a:r>
            <a:r>
              <a:rPr lang="zh-TW" altLang="en-US" sz="2400"/>
              <a:t>tride</a:t>
            </a:r>
            <a:r>
              <a:rPr lang="en-US" altLang="zh-TW" sz="2400"/>
              <a:t>=1</a:t>
            </a:r>
            <a:endParaRPr lang="zh-TW" altLang="en-US" sz="2400"/>
          </a:p>
        </p:txBody>
      </p:sp>
      <p:sp>
        <p:nvSpPr>
          <p:cNvPr id="49" name="文字方塊 59">
            <a:extLst>
              <a:ext uri="{FF2B5EF4-FFF2-40B4-BE49-F238E27FC236}">
                <a16:creationId xmlns:a16="http://schemas.microsoft.com/office/drawing/2014/main" id="{23C43A9A-1C69-45EC-90D3-D8CB2F210BC5}"/>
              </a:ext>
            </a:extLst>
          </p:cNvPr>
          <p:cNvSpPr txBox="1">
            <a:spLocks noChangeArrowheads="1"/>
          </p:cNvSpPr>
          <p:nvPr/>
        </p:nvSpPr>
        <p:spPr bwMode="auto">
          <a:xfrm>
            <a:off x="4953000" y="6172200"/>
            <a:ext cx="3657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000">
                <a:solidFill>
                  <a:srgbClr val="FF0000"/>
                </a:solidFill>
              </a:rPr>
              <a:t>Two 4 x 4 images</a:t>
            </a:r>
          </a:p>
          <a:p>
            <a:pPr algn="ctr" eaLnBrk="1" hangingPunct="1">
              <a:spcBef>
                <a:spcPct val="0"/>
              </a:spcBef>
              <a:buClrTx/>
              <a:buFontTx/>
              <a:buNone/>
            </a:pPr>
            <a:r>
              <a:rPr lang="en-US" altLang="zh-TW" sz="2000">
                <a:solidFill>
                  <a:srgbClr val="FF0000"/>
                </a:solidFill>
              </a:rPr>
              <a:t>Forming 2 x 4 x 4 matrix</a:t>
            </a:r>
            <a:endParaRPr lang="zh-TW" altLang="en-US" sz="2000">
              <a:solidFill>
                <a:srgbClr val="FF0000"/>
              </a:solidFill>
            </a:endParaRPr>
          </a:p>
        </p:txBody>
      </p:sp>
      <p:sp>
        <p:nvSpPr>
          <p:cNvPr id="50" name="矩形 5">
            <a:extLst>
              <a:ext uri="{FF2B5EF4-FFF2-40B4-BE49-F238E27FC236}">
                <a16:creationId xmlns:a16="http://schemas.microsoft.com/office/drawing/2014/main" id="{62039778-3232-4D8D-B939-766E91FC360E}"/>
              </a:ext>
            </a:extLst>
          </p:cNvPr>
          <p:cNvSpPr/>
          <p:nvPr/>
        </p:nvSpPr>
        <p:spPr>
          <a:xfrm>
            <a:off x="5334000" y="4038600"/>
            <a:ext cx="2320925" cy="97313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defRPr/>
            </a:pPr>
            <a:r>
              <a:rPr lang="en-US" altLang="zh-TW" sz="2800" dirty="0">
                <a:solidFill>
                  <a:srgbClr val="000000"/>
                </a:solidFill>
              </a:rPr>
              <a:t>Feature</a:t>
            </a:r>
          </a:p>
          <a:p>
            <a:pPr algn="ctr" eaLnBrk="1" hangingPunct="1">
              <a:defRPr/>
            </a:pPr>
            <a:r>
              <a:rPr lang="en-US" altLang="zh-TW" sz="2800" dirty="0">
                <a:solidFill>
                  <a:srgbClr val="000000"/>
                </a:solidFill>
              </a:rPr>
              <a:t>Map</a:t>
            </a:r>
            <a:endParaRPr lang="zh-TW" altLang="en-US" sz="28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2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xit" presetSubtype="0" fill="hold" grpId="1" nodeType="withEffect">
                                  <p:stCondLst>
                                    <p:cond delay="0"/>
                                  </p:stCondLst>
                                  <p:childTnLst>
                                    <p:set>
                                      <p:cBhvr>
                                        <p:cTn id="78" dur="1" fill="hold">
                                          <p:stCondLst>
                                            <p:cond delay="0"/>
                                          </p:stCondLst>
                                        </p:cTn>
                                        <p:tgtEl>
                                          <p:spTgt spid="29"/>
                                        </p:tgtEl>
                                        <p:attrNameLst>
                                          <p:attrName>style.visibility</p:attrName>
                                        </p:attrNameLst>
                                      </p:cBhvr>
                                      <p:to>
                                        <p:strVal val="hidden"/>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p:bldP spid="47" grpId="0" animBg="1"/>
      <p:bldP spid="49" grpId="0"/>
      <p:bldP spid="5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a:extLst>
              <a:ext uri="{FF2B5EF4-FFF2-40B4-BE49-F238E27FC236}">
                <a16:creationId xmlns:a16="http://schemas.microsoft.com/office/drawing/2014/main" id="{7F920881-B86F-48FF-A742-AF29B04C4730}"/>
              </a:ext>
            </a:extLst>
          </p:cNvPr>
          <p:cNvGraphicFramePr>
            <a:graphicFrameLocks/>
          </p:cNvGraphicFramePr>
          <p:nvPr/>
        </p:nvGraphicFramePr>
        <p:xfrm>
          <a:off x="400050" y="1849438"/>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a:t>0</a:t>
                      </a:r>
                      <a:endParaRPr lang="zh-TW" altLang="en-US" sz="2400" dirty="0"/>
                    </a:p>
                  </a:txBody>
                  <a:tcPr marL="91421" marR="91421"/>
                </a:tc>
                <a:tc>
                  <a:txBody>
                    <a:bodyPr/>
                    <a:lstStyle/>
                    <a:p>
                      <a:pPr algn="ctr"/>
                      <a:r>
                        <a:rPr lang="en-US" altLang="zh-TW" sz="2400"/>
                        <a:t>0</a:t>
                      </a:r>
                      <a:endParaRPr lang="zh-TW" altLang="en-US" sz="2400" dirty="0"/>
                    </a:p>
                  </a:txBody>
                  <a:tcPr marL="91421" marR="91421"/>
                </a:tc>
                <a:tc>
                  <a:txBody>
                    <a:bodyPr/>
                    <a:lstStyle/>
                    <a:p>
                      <a:pPr algn="ctr"/>
                      <a:r>
                        <a:rPr lang="en-US" altLang="zh-TW" sz="240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15413" name="文字方塊 4">
            <a:extLst>
              <a:ext uri="{FF2B5EF4-FFF2-40B4-BE49-F238E27FC236}">
                <a16:creationId xmlns:a16="http://schemas.microsoft.com/office/drawing/2014/main" id="{939815D0-5FE3-4A01-8884-D8E0D85B7DB2}"/>
              </a:ext>
            </a:extLst>
          </p:cNvPr>
          <p:cNvSpPr txBox="1">
            <a:spLocks noChangeArrowheads="1"/>
          </p:cNvSpPr>
          <p:nvPr/>
        </p:nvSpPr>
        <p:spPr bwMode="auto">
          <a:xfrm>
            <a:off x="708025" y="4640263"/>
            <a:ext cx="2347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400"/>
              <a:t>6 x 6 image</a:t>
            </a:r>
            <a:endParaRPr lang="zh-TW" altLang="en-US" sz="2400"/>
          </a:p>
        </p:txBody>
      </p:sp>
      <p:graphicFrame>
        <p:nvGraphicFramePr>
          <p:cNvPr id="6" name="表格 5">
            <a:extLst>
              <a:ext uri="{FF2B5EF4-FFF2-40B4-BE49-F238E27FC236}">
                <a16:creationId xmlns:a16="http://schemas.microsoft.com/office/drawing/2014/main" id="{C62A036F-7581-4C23-B60E-36294165FC4C}"/>
              </a:ext>
            </a:extLst>
          </p:cNvPr>
          <p:cNvGraphicFramePr>
            <a:graphicFrameLocks noGrp="1"/>
          </p:cNvGraphicFramePr>
          <p:nvPr/>
        </p:nvGraphicFramePr>
        <p:xfrm>
          <a:off x="400050" y="152400"/>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a:extLst>
              <a:ext uri="{FF2B5EF4-FFF2-40B4-BE49-F238E27FC236}">
                <a16:creationId xmlns:a16="http://schemas.microsoft.com/office/drawing/2014/main" id="{2127C88E-06F0-4E82-BCF7-907FD9C5CA66}"/>
              </a:ext>
            </a:extLst>
          </p:cNvPr>
          <p:cNvSpPr txBox="1">
            <a:spLocks noChangeArrowheads="1"/>
          </p:cNvSpPr>
          <p:nvPr/>
        </p:nvSpPr>
        <p:spPr bwMode="auto">
          <a:xfrm>
            <a:off x="1846263" y="236538"/>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400"/>
              <a:t>Filter 1</a:t>
            </a:r>
            <a:endParaRPr lang="zh-TW" altLang="en-US" sz="2400"/>
          </a:p>
        </p:txBody>
      </p:sp>
      <p:sp>
        <p:nvSpPr>
          <p:cNvPr id="8" name="矩形 7">
            <a:extLst>
              <a:ext uri="{FF2B5EF4-FFF2-40B4-BE49-F238E27FC236}">
                <a16:creationId xmlns:a16="http://schemas.microsoft.com/office/drawing/2014/main" id="{91803F30-707B-4F41-8CA3-1392EC85C109}"/>
              </a:ext>
            </a:extLst>
          </p:cNvPr>
          <p:cNvSpPr/>
          <p:nvPr/>
        </p:nvSpPr>
        <p:spPr>
          <a:xfrm>
            <a:off x="400050" y="1849438"/>
            <a:ext cx="1417638"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pic>
        <p:nvPicPr>
          <p:cNvPr id="9" name="圖片 31">
            <a:extLst>
              <a:ext uri="{FF2B5EF4-FFF2-40B4-BE49-F238E27FC236}">
                <a16:creationId xmlns:a16="http://schemas.microsoft.com/office/drawing/2014/main" id="{FBBC7886-63C9-4C59-BAD4-828473F6DE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6375" y="1196975"/>
            <a:ext cx="2239963" cy="2227263"/>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cxnSp>
        <p:nvCxnSpPr>
          <p:cNvPr id="10" name="直線單箭頭接點 33">
            <a:extLst>
              <a:ext uri="{FF2B5EF4-FFF2-40B4-BE49-F238E27FC236}">
                <a16:creationId xmlns:a16="http://schemas.microsoft.com/office/drawing/2014/main" id="{A916F69C-8606-4A2B-BD10-51C6C3637369}"/>
              </a:ext>
            </a:extLst>
          </p:cNvPr>
          <p:cNvCxnSpPr/>
          <p:nvPr/>
        </p:nvCxnSpPr>
        <p:spPr>
          <a:xfrm>
            <a:off x="2022475" y="838200"/>
            <a:ext cx="860425" cy="5699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34">
            <a:extLst>
              <a:ext uri="{FF2B5EF4-FFF2-40B4-BE49-F238E27FC236}">
                <a16:creationId xmlns:a16="http://schemas.microsoft.com/office/drawing/2014/main" id="{BD6B5D75-8C0F-4BA4-B64F-E2273DBC4B11}"/>
              </a:ext>
            </a:extLst>
          </p:cNvPr>
          <p:cNvCxnSpPr/>
          <p:nvPr/>
        </p:nvCxnSpPr>
        <p:spPr>
          <a:xfrm flipV="1">
            <a:off x="1839913" y="1571625"/>
            <a:ext cx="1042987" cy="965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37">
            <a:extLst>
              <a:ext uri="{FF2B5EF4-FFF2-40B4-BE49-F238E27FC236}">
                <a16:creationId xmlns:a16="http://schemas.microsoft.com/office/drawing/2014/main" id="{00F10056-6137-4CF7-947A-9EBFBCF0B936}"/>
              </a:ext>
            </a:extLst>
          </p:cNvPr>
          <p:cNvSpPr txBox="1">
            <a:spLocks noChangeArrowheads="1"/>
          </p:cNvSpPr>
          <p:nvPr/>
        </p:nvSpPr>
        <p:spPr bwMode="auto">
          <a:xfrm>
            <a:off x="5445125" y="49213"/>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t>1</a:t>
            </a:r>
            <a:endParaRPr lang="zh-TW" altLang="en-US" sz="2400"/>
          </a:p>
        </p:txBody>
      </p:sp>
      <p:sp>
        <p:nvSpPr>
          <p:cNvPr id="13" name="文字方塊 38">
            <a:extLst>
              <a:ext uri="{FF2B5EF4-FFF2-40B4-BE49-F238E27FC236}">
                <a16:creationId xmlns:a16="http://schemas.microsoft.com/office/drawing/2014/main" id="{4C60EE07-5776-4496-BDDD-5D470724F0BF}"/>
              </a:ext>
            </a:extLst>
          </p:cNvPr>
          <p:cNvSpPr txBox="1">
            <a:spLocks noChangeArrowheads="1"/>
          </p:cNvSpPr>
          <p:nvPr/>
        </p:nvSpPr>
        <p:spPr bwMode="auto">
          <a:xfrm>
            <a:off x="5445125" y="511175"/>
            <a:ext cx="387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t>2</a:t>
            </a:r>
            <a:endParaRPr lang="zh-TW" altLang="en-US" sz="2400"/>
          </a:p>
        </p:txBody>
      </p:sp>
      <p:sp>
        <p:nvSpPr>
          <p:cNvPr id="14" name="文字方塊 39">
            <a:extLst>
              <a:ext uri="{FF2B5EF4-FFF2-40B4-BE49-F238E27FC236}">
                <a16:creationId xmlns:a16="http://schemas.microsoft.com/office/drawing/2014/main" id="{4F8236A0-1604-4B25-9335-013386C0CF6F}"/>
              </a:ext>
            </a:extLst>
          </p:cNvPr>
          <p:cNvSpPr txBox="1">
            <a:spLocks noChangeArrowheads="1"/>
          </p:cNvSpPr>
          <p:nvPr/>
        </p:nvSpPr>
        <p:spPr bwMode="auto">
          <a:xfrm>
            <a:off x="5445125" y="960438"/>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t>3</a:t>
            </a:r>
            <a:endParaRPr lang="zh-TW" altLang="en-US" sz="2400"/>
          </a:p>
        </p:txBody>
      </p:sp>
      <p:sp>
        <p:nvSpPr>
          <p:cNvPr id="15" name="文字方塊 40">
            <a:extLst>
              <a:ext uri="{FF2B5EF4-FFF2-40B4-BE49-F238E27FC236}">
                <a16:creationId xmlns:a16="http://schemas.microsoft.com/office/drawing/2014/main" id="{82A00AD3-5133-42F6-B5A5-9A47DCD58B67}"/>
              </a:ext>
            </a:extLst>
          </p:cNvPr>
          <p:cNvSpPr txBox="1">
            <a:spLocks noChangeArrowheads="1"/>
          </p:cNvSpPr>
          <p:nvPr/>
        </p:nvSpPr>
        <p:spPr bwMode="auto">
          <a:xfrm rot="5400000">
            <a:off x="5308600" y="1811338"/>
            <a:ext cx="8207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800" b="1"/>
              <a:t>…</a:t>
            </a:r>
            <a:endParaRPr lang="zh-TW" altLang="en-US" sz="2800" b="1"/>
          </a:p>
        </p:txBody>
      </p:sp>
      <p:sp>
        <p:nvSpPr>
          <p:cNvPr id="17" name="文字方塊 42">
            <a:extLst>
              <a:ext uri="{FF2B5EF4-FFF2-40B4-BE49-F238E27FC236}">
                <a16:creationId xmlns:a16="http://schemas.microsoft.com/office/drawing/2014/main" id="{09C2AD0A-8E59-4BBA-82EB-AE4B63CCD3E1}"/>
              </a:ext>
            </a:extLst>
          </p:cNvPr>
          <p:cNvSpPr txBox="1">
            <a:spLocks noChangeArrowheads="1"/>
          </p:cNvSpPr>
          <p:nvPr/>
        </p:nvSpPr>
        <p:spPr bwMode="auto">
          <a:xfrm>
            <a:off x="5461000" y="2701925"/>
            <a:ext cx="38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t>8</a:t>
            </a:r>
            <a:endParaRPr lang="zh-TW" altLang="en-US" sz="2400"/>
          </a:p>
        </p:txBody>
      </p:sp>
      <p:sp>
        <p:nvSpPr>
          <p:cNvPr id="18" name="文字方塊 43">
            <a:extLst>
              <a:ext uri="{FF2B5EF4-FFF2-40B4-BE49-F238E27FC236}">
                <a16:creationId xmlns:a16="http://schemas.microsoft.com/office/drawing/2014/main" id="{75626EC7-F200-474C-9D71-0A5D5F50340B}"/>
              </a:ext>
            </a:extLst>
          </p:cNvPr>
          <p:cNvSpPr txBox="1">
            <a:spLocks noChangeArrowheads="1"/>
          </p:cNvSpPr>
          <p:nvPr/>
        </p:nvSpPr>
        <p:spPr bwMode="auto">
          <a:xfrm>
            <a:off x="5461000" y="3151188"/>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t>9</a:t>
            </a:r>
            <a:endParaRPr lang="zh-TW" altLang="en-US" sz="2400"/>
          </a:p>
        </p:txBody>
      </p:sp>
      <p:sp>
        <p:nvSpPr>
          <p:cNvPr id="19" name="文字方塊 44">
            <a:extLst>
              <a:ext uri="{FF2B5EF4-FFF2-40B4-BE49-F238E27FC236}">
                <a16:creationId xmlns:a16="http://schemas.microsoft.com/office/drawing/2014/main" id="{E1BCEF82-8814-4ACA-8196-66A3D606E696}"/>
              </a:ext>
            </a:extLst>
          </p:cNvPr>
          <p:cNvSpPr txBox="1">
            <a:spLocks noChangeArrowheads="1"/>
          </p:cNvSpPr>
          <p:nvPr/>
        </p:nvSpPr>
        <p:spPr bwMode="auto">
          <a:xfrm rot="5400000">
            <a:off x="5446713" y="3987800"/>
            <a:ext cx="539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800" b="1"/>
              <a:t>…</a:t>
            </a:r>
            <a:endParaRPr lang="zh-TW" altLang="en-US" sz="2800" b="1"/>
          </a:p>
        </p:txBody>
      </p:sp>
      <p:sp>
        <p:nvSpPr>
          <p:cNvPr id="20" name="文字方塊 45">
            <a:extLst>
              <a:ext uri="{FF2B5EF4-FFF2-40B4-BE49-F238E27FC236}">
                <a16:creationId xmlns:a16="http://schemas.microsoft.com/office/drawing/2014/main" id="{70F8A110-BC1E-4DD2-A8BE-332C23F5CD96}"/>
              </a:ext>
            </a:extLst>
          </p:cNvPr>
          <p:cNvSpPr txBox="1">
            <a:spLocks noChangeArrowheads="1"/>
          </p:cNvSpPr>
          <p:nvPr/>
        </p:nvSpPr>
        <p:spPr bwMode="auto">
          <a:xfrm>
            <a:off x="5302250" y="4438650"/>
            <a:ext cx="522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t>13</a:t>
            </a:r>
            <a:endParaRPr lang="zh-TW" altLang="en-US" sz="2400"/>
          </a:p>
        </p:txBody>
      </p:sp>
      <p:sp>
        <p:nvSpPr>
          <p:cNvPr id="21" name="文字方塊 46">
            <a:extLst>
              <a:ext uri="{FF2B5EF4-FFF2-40B4-BE49-F238E27FC236}">
                <a16:creationId xmlns:a16="http://schemas.microsoft.com/office/drawing/2014/main" id="{E1A79E0E-44C4-47F6-9EA6-70CA239B74DE}"/>
              </a:ext>
            </a:extLst>
          </p:cNvPr>
          <p:cNvSpPr txBox="1">
            <a:spLocks noChangeArrowheads="1"/>
          </p:cNvSpPr>
          <p:nvPr/>
        </p:nvSpPr>
        <p:spPr bwMode="auto">
          <a:xfrm>
            <a:off x="5295900" y="4902200"/>
            <a:ext cx="523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t>14</a:t>
            </a:r>
            <a:endParaRPr lang="zh-TW" altLang="en-US" sz="2400"/>
          </a:p>
        </p:txBody>
      </p:sp>
      <p:sp>
        <p:nvSpPr>
          <p:cNvPr id="22" name="文字方塊 47">
            <a:extLst>
              <a:ext uri="{FF2B5EF4-FFF2-40B4-BE49-F238E27FC236}">
                <a16:creationId xmlns:a16="http://schemas.microsoft.com/office/drawing/2014/main" id="{DEC821EE-6447-45B1-8338-9FE0CB98E75C}"/>
              </a:ext>
            </a:extLst>
          </p:cNvPr>
          <p:cNvSpPr txBox="1">
            <a:spLocks noChangeArrowheads="1"/>
          </p:cNvSpPr>
          <p:nvPr/>
        </p:nvSpPr>
        <p:spPr bwMode="auto">
          <a:xfrm>
            <a:off x="5295900" y="5380038"/>
            <a:ext cx="596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t>15</a:t>
            </a:r>
            <a:endParaRPr lang="zh-TW" altLang="en-US" sz="2400"/>
          </a:p>
        </p:txBody>
      </p:sp>
      <p:sp>
        <p:nvSpPr>
          <p:cNvPr id="23" name="文字方塊 48">
            <a:extLst>
              <a:ext uri="{FF2B5EF4-FFF2-40B4-BE49-F238E27FC236}">
                <a16:creationId xmlns:a16="http://schemas.microsoft.com/office/drawing/2014/main" id="{0C67964D-DDBA-4450-8621-528F1DBE90FA}"/>
              </a:ext>
            </a:extLst>
          </p:cNvPr>
          <p:cNvSpPr txBox="1">
            <a:spLocks noChangeArrowheads="1"/>
          </p:cNvSpPr>
          <p:nvPr/>
        </p:nvSpPr>
        <p:spPr bwMode="auto">
          <a:xfrm rot="5400000">
            <a:off x="5495131" y="6217444"/>
            <a:ext cx="423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800" b="1"/>
              <a:t>…</a:t>
            </a:r>
            <a:endParaRPr lang="zh-TW" altLang="en-US" sz="2800" b="1"/>
          </a:p>
        </p:txBody>
      </p:sp>
      <p:sp>
        <p:nvSpPr>
          <p:cNvPr id="24" name="文字方塊 49">
            <a:extLst>
              <a:ext uri="{FF2B5EF4-FFF2-40B4-BE49-F238E27FC236}">
                <a16:creationId xmlns:a16="http://schemas.microsoft.com/office/drawing/2014/main" id="{9080FC24-C1B9-4777-84CC-C1780A2D19F4}"/>
              </a:ext>
            </a:extLst>
          </p:cNvPr>
          <p:cNvSpPr txBox="1">
            <a:spLocks noChangeArrowheads="1"/>
          </p:cNvSpPr>
          <p:nvPr/>
        </p:nvSpPr>
        <p:spPr bwMode="auto">
          <a:xfrm>
            <a:off x="6496050" y="5303838"/>
            <a:ext cx="2370138" cy="1200150"/>
          </a:xfrm>
          <a:prstGeom prst="rect">
            <a:avLst/>
          </a:prstGeom>
          <a:gradFill rotWithShape="1">
            <a:gsLst>
              <a:gs pos="0">
                <a:srgbClr val="F7F6FF"/>
              </a:gs>
              <a:gs pos="64999">
                <a:srgbClr val="ECEBFF"/>
              </a:gs>
              <a:gs pos="100000">
                <a:srgbClr val="E5E3FF"/>
              </a:gs>
            </a:gsLst>
            <a:lin ang="5400000" scaled="1"/>
          </a:gradFill>
          <a:ln w="9525">
            <a:solidFill>
              <a:srgbClr val="D4D3E7"/>
            </a:solidFill>
            <a:miter lim="800000"/>
            <a:headEnd/>
            <a:tailEnd/>
          </a:ln>
          <a:effectLst>
            <a:outerShdw blurRad="40000" dist="20000" dir="5400000" rotWithShape="0">
              <a:srgbClr val="808080">
                <a:alpha val="37999"/>
              </a:srgbClr>
            </a:outerShdw>
          </a:effectLst>
        </p:spPr>
        <p:txBody>
          <a:bodyPr>
            <a:spAutoFit/>
          </a:bodyPr>
          <a:lstStyle/>
          <a:p>
            <a:pPr eaLnBrk="1" hangingPunct="1">
              <a:defRPr/>
            </a:pPr>
            <a:r>
              <a:rPr lang="en-US" altLang="zh-TW" sz="2400" dirty="0">
                <a:solidFill>
                  <a:schemeClr val="dk1"/>
                </a:solidFill>
                <a:latin typeface="+mn-lt"/>
                <a:ea typeface="+mn-ea"/>
              </a:rPr>
              <a:t>Only connect to 9 inputs, not fully connected</a:t>
            </a:r>
            <a:endParaRPr lang="zh-TW" altLang="en-US" sz="2400" dirty="0">
              <a:solidFill>
                <a:schemeClr val="dk1"/>
              </a:solidFill>
              <a:latin typeface="+mn-lt"/>
              <a:ea typeface="+mn-ea"/>
            </a:endParaRPr>
          </a:p>
        </p:txBody>
      </p:sp>
      <p:sp>
        <p:nvSpPr>
          <p:cNvPr id="25" name="文字方塊 50">
            <a:extLst>
              <a:ext uri="{FF2B5EF4-FFF2-40B4-BE49-F238E27FC236}">
                <a16:creationId xmlns:a16="http://schemas.microsoft.com/office/drawing/2014/main" id="{219D1119-2E4D-448E-B55B-C3C9BE50F069}"/>
              </a:ext>
            </a:extLst>
          </p:cNvPr>
          <p:cNvSpPr txBox="1">
            <a:spLocks noChangeArrowheads="1"/>
          </p:cNvSpPr>
          <p:nvPr/>
        </p:nvSpPr>
        <p:spPr bwMode="auto">
          <a:xfrm>
            <a:off x="5454650" y="1408113"/>
            <a:ext cx="388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t>4:</a:t>
            </a:r>
            <a:endParaRPr lang="zh-TW" altLang="en-US" sz="2400"/>
          </a:p>
        </p:txBody>
      </p:sp>
      <p:sp>
        <p:nvSpPr>
          <p:cNvPr id="26" name="文字方塊 51">
            <a:extLst>
              <a:ext uri="{FF2B5EF4-FFF2-40B4-BE49-F238E27FC236}">
                <a16:creationId xmlns:a16="http://schemas.microsoft.com/office/drawing/2014/main" id="{D70875D1-C57C-40F8-8349-0B8780445A8B}"/>
              </a:ext>
            </a:extLst>
          </p:cNvPr>
          <p:cNvSpPr txBox="1">
            <a:spLocks noChangeArrowheads="1"/>
          </p:cNvSpPr>
          <p:nvPr/>
        </p:nvSpPr>
        <p:spPr bwMode="auto">
          <a:xfrm>
            <a:off x="5229225" y="3562350"/>
            <a:ext cx="639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TW" sz="2400"/>
              <a:t>10:</a:t>
            </a:r>
            <a:endParaRPr lang="zh-TW" altLang="en-US" sz="2400"/>
          </a:p>
        </p:txBody>
      </p:sp>
      <p:sp>
        <p:nvSpPr>
          <p:cNvPr id="27" name="文字方塊 52">
            <a:extLst>
              <a:ext uri="{FF2B5EF4-FFF2-40B4-BE49-F238E27FC236}">
                <a16:creationId xmlns:a16="http://schemas.microsoft.com/office/drawing/2014/main" id="{9666F93D-97E3-4B4C-87E3-80AA435BF4FB}"/>
              </a:ext>
            </a:extLst>
          </p:cNvPr>
          <p:cNvSpPr txBox="1">
            <a:spLocks noChangeArrowheads="1"/>
          </p:cNvSpPr>
          <p:nvPr/>
        </p:nvSpPr>
        <p:spPr bwMode="auto">
          <a:xfrm>
            <a:off x="5291138" y="5789613"/>
            <a:ext cx="596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t>16</a:t>
            </a:r>
            <a:endParaRPr lang="zh-TW" altLang="en-US" sz="2400"/>
          </a:p>
        </p:txBody>
      </p:sp>
      <p:sp>
        <p:nvSpPr>
          <p:cNvPr id="28" name="矩形 54">
            <a:extLst>
              <a:ext uri="{FF2B5EF4-FFF2-40B4-BE49-F238E27FC236}">
                <a16:creationId xmlns:a16="http://schemas.microsoft.com/office/drawing/2014/main" id="{4E82C364-E635-4FF0-ABCC-951D91EDA72E}"/>
              </a:ext>
            </a:extLst>
          </p:cNvPr>
          <p:cNvSpPr/>
          <p:nvPr/>
        </p:nvSpPr>
        <p:spPr>
          <a:xfrm>
            <a:off x="5888038" y="1460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2400" dirty="0"/>
              <a:t>1</a:t>
            </a:r>
            <a:endParaRPr lang="zh-TW" altLang="en-US" sz="2400" dirty="0"/>
          </a:p>
        </p:txBody>
      </p:sp>
      <p:sp>
        <p:nvSpPr>
          <p:cNvPr id="29" name="矩形 55">
            <a:extLst>
              <a:ext uri="{FF2B5EF4-FFF2-40B4-BE49-F238E27FC236}">
                <a16:creationId xmlns:a16="http://schemas.microsoft.com/office/drawing/2014/main" id="{DBA788AF-0543-4F6A-BF9B-B2E5741ED584}"/>
              </a:ext>
            </a:extLst>
          </p:cNvPr>
          <p:cNvSpPr/>
          <p:nvPr/>
        </p:nvSpPr>
        <p:spPr>
          <a:xfrm>
            <a:off x="5888038" y="614363"/>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2400" dirty="0"/>
              <a:t>0</a:t>
            </a:r>
            <a:endParaRPr lang="zh-TW" altLang="en-US" sz="2400" dirty="0"/>
          </a:p>
        </p:txBody>
      </p:sp>
      <p:sp>
        <p:nvSpPr>
          <p:cNvPr id="30" name="矩形 56">
            <a:extLst>
              <a:ext uri="{FF2B5EF4-FFF2-40B4-BE49-F238E27FC236}">
                <a16:creationId xmlns:a16="http://schemas.microsoft.com/office/drawing/2014/main" id="{619DCE58-D71F-4BD6-BDC9-3A57D1746165}"/>
              </a:ext>
            </a:extLst>
          </p:cNvPr>
          <p:cNvSpPr/>
          <p:nvPr/>
        </p:nvSpPr>
        <p:spPr>
          <a:xfrm>
            <a:off x="5888038" y="105727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2400" dirty="0"/>
              <a:t>0</a:t>
            </a:r>
            <a:endParaRPr lang="zh-TW" altLang="en-US" sz="2400" dirty="0"/>
          </a:p>
        </p:txBody>
      </p:sp>
      <p:sp>
        <p:nvSpPr>
          <p:cNvPr id="31" name="矩形 57">
            <a:extLst>
              <a:ext uri="{FF2B5EF4-FFF2-40B4-BE49-F238E27FC236}">
                <a16:creationId xmlns:a16="http://schemas.microsoft.com/office/drawing/2014/main" id="{37244A3C-68D0-49F0-B889-CFD9BB0ED5E4}"/>
              </a:ext>
            </a:extLst>
          </p:cNvPr>
          <p:cNvSpPr/>
          <p:nvPr/>
        </p:nvSpPr>
        <p:spPr>
          <a:xfrm>
            <a:off x="5888038" y="1517650"/>
            <a:ext cx="269875" cy="271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2400" dirty="0"/>
              <a:t>0</a:t>
            </a:r>
            <a:endParaRPr lang="zh-TW" altLang="en-US" sz="2400" dirty="0"/>
          </a:p>
        </p:txBody>
      </p:sp>
      <p:sp>
        <p:nvSpPr>
          <p:cNvPr id="32" name="矩形 58">
            <a:extLst>
              <a:ext uri="{FF2B5EF4-FFF2-40B4-BE49-F238E27FC236}">
                <a16:creationId xmlns:a16="http://schemas.microsoft.com/office/drawing/2014/main" id="{169B0BB0-65C1-40A6-B4AD-420CD07736AC}"/>
              </a:ext>
            </a:extLst>
          </p:cNvPr>
          <p:cNvSpPr/>
          <p:nvPr/>
        </p:nvSpPr>
        <p:spPr>
          <a:xfrm>
            <a:off x="5888038" y="23558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2400" dirty="0"/>
              <a:t>0</a:t>
            </a:r>
            <a:endParaRPr lang="zh-TW" altLang="en-US" sz="2400" dirty="0"/>
          </a:p>
        </p:txBody>
      </p:sp>
      <p:sp>
        <p:nvSpPr>
          <p:cNvPr id="33" name="矩形 59">
            <a:extLst>
              <a:ext uri="{FF2B5EF4-FFF2-40B4-BE49-F238E27FC236}">
                <a16:creationId xmlns:a16="http://schemas.microsoft.com/office/drawing/2014/main" id="{8DB8FFE4-9A0D-489E-BB1E-5D3F0DD23284}"/>
              </a:ext>
            </a:extLst>
          </p:cNvPr>
          <p:cNvSpPr/>
          <p:nvPr/>
        </p:nvSpPr>
        <p:spPr>
          <a:xfrm>
            <a:off x="5888038" y="28257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2400" dirty="0"/>
              <a:t>1</a:t>
            </a:r>
            <a:endParaRPr lang="zh-TW" altLang="en-US" sz="2400" dirty="0"/>
          </a:p>
        </p:txBody>
      </p:sp>
      <p:sp>
        <p:nvSpPr>
          <p:cNvPr id="34" name="矩形 60">
            <a:extLst>
              <a:ext uri="{FF2B5EF4-FFF2-40B4-BE49-F238E27FC236}">
                <a16:creationId xmlns:a16="http://schemas.microsoft.com/office/drawing/2014/main" id="{651A071B-F7AB-4D98-AB2A-50D9FD8F9D80}"/>
              </a:ext>
            </a:extLst>
          </p:cNvPr>
          <p:cNvSpPr/>
          <p:nvPr/>
        </p:nvSpPr>
        <p:spPr>
          <a:xfrm>
            <a:off x="5888038" y="326707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2400" dirty="0"/>
              <a:t>0</a:t>
            </a:r>
            <a:endParaRPr lang="zh-TW" altLang="en-US" sz="2400" dirty="0"/>
          </a:p>
        </p:txBody>
      </p:sp>
      <p:sp>
        <p:nvSpPr>
          <p:cNvPr id="35" name="矩形 61">
            <a:extLst>
              <a:ext uri="{FF2B5EF4-FFF2-40B4-BE49-F238E27FC236}">
                <a16:creationId xmlns:a16="http://schemas.microsoft.com/office/drawing/2014/main" id="{9F78B5BA-8315-49A2-9372-2DFB602C0AF4}"/>
              </a:ext>
            </a:extLst>
          </p:cNvPr>
          <p:cNvSpPr/>
          <p:nvPr/>
        </p:nvSpPr>
        <p:spPr>
          <a:xfrm>
            <a:off x="5888038" y="3729038"/>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2400" dirty="0"/>
              <a:t>0</a:t>
            </a:r>
            <a:endParaRPr lang="zh-TW" altLang="en-US" sz="2400" dirty="0"/>
          </a:p>
        </p:txBody>
      </p:sp>
      <p:sp>
        <p:nvSpPr>
          <p:cNvPr id="36" name="矩形 62">
            <a:extLst>
              <a:ext uri="{FF2B5EF4-FFF2-40B4-BE49-F238E27FC236}">
                <a16:creationId xmlns:a16="http://schemas.microsoft.com/office/drawing/2014/main" id="{00E788E6-6DB0-4B0D-9FB7-0D7267ADF4A2}"/>
              </a:ext>
            </a:extLst>
          </p:cNvPr>
          <p:cNvSpPr/>
          <p:nvPr/>
        </p:nvSpPr>
        <p:spPr>
          <a:xfrm>
            <a:off x="5888038" y="4519613"/>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2400" dirty="0"/>
              <a:t>0</a:t>
            </a:r>
            <a:endParaRPr lang="zh-TW" altLang="en-US" sz="2400" dirty="0"/>
          </a:p>
        </p:txBody>
      </p:sp>
      <p:sp>
        <p:nvSpPr>
          <p:cNvPr id="37" name="矩形 63">
            <a:extLst>
              <a:ext uri="{FF2B5EF4-FFF2-40B4-BE49-F238E27FC236}">
                <a16:creationId xmlns:a16="http://schemas.microsoft.com/office/drawing/2014/main" id="{3AA4055C-659B-4274-A31D-5674FE3CC4AC}"/>
              </a:ext>
            </a:extLst>
          </p:cNvPr>
          <p:cNvSpPr/>
          <p:nvPr/>
        </p:nvSpPr>
        <p:spPr>
          <a:xfrm>
            <a:off x="5888038" y="498792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2400" dirty="0"/>
              <a:t>0</a:t>
            </a:r>
            <a:endParaRPr lang="zh-TW" altLang="en-US" sz="2400" dirty="0"/>
          </a:p>
        </p:txBody>
      </p:sp>
      <p:sp>
        <p:nvSpPr>
          <p:cNvPr id="38" name="矩形 64">
            <a:extLst>
              <a:ext uri="{FF2B5EF4-FFF2-40B4-BE49-F238E27FC236}">
                <a16:creationId xmlns:a16="http://schemas.microsoft.com/office/drawing/2014/main" id="{A5BCE788-BEA0-43A3-A309-3E3CC376B5FA}"/>
              </a:ext>
            </a:extLst>
          </p:cNvPr>
          <p:cNvSpPr/>
          <p:nvPr/>
        </p:nvSpPr>
        <p:spPr>
          <a:xfrm>
            <a:off x="5888038" y="5430838"/>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2400" dirty="0"/>
              <a:t>1</a:t>
            </a:r>
            <a:endParaRPr lang="zh-TW" altLang="en-US" sz="2400" dirty="0"/>
          </a:p>
        </p:txBody>
      </p:sp>
      <p:sp>
        <p:nvSpPr>
          <p:cNvPr id="39" name="矩形 65">
            <a:extLst>
              <a:ext uri="{FF2B5EF4-FFF2-40B4-BE49-F238E27FC236}">
                <a16:creationId xmlns:a16="http://schemas.microsoft.com/office/drawing/2014/main" id="{68116A40-BF07-47ED-9CD3-6DB987B37BF8}"/>
              </a:ext>
            </a:extLst>
          </p:cNvPr>
          <p:cNvSpPr/>
          <p:nvPr/>
        </p:nvSpPr>
        <p:spPr>
          <a:xfrm>
            <a:off x="5888038" y="589280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2400" dirty="0"/>
              <a:t>1</a:t>
            </a:r>
            <a:endParaRPr lang="zh-TW" altLang="en-US" sz="2400" dirty="0"/>
          </a:p>
        </p:txBody>
      </p:sp>
      <p:cxnSp>
        <p:nvCxnSpPr>
          <p:cNvPr id="40" name="直線單箭頭接點 67">
            <a:extLst>
              <a:ext uri="{FF2B5EF4-FFF2-40B4-BE49-F238E27FC236}">
                <a16:creationId xmlns:a16="http://schemas.microsoft.com/office/drawing/2014/main" id="{FDC9BAE5-E5DD-481C-9D5A-49B78034C6B5}"/>
              </a:ext>
            </a:extLst>
          </p:cNvPr>
          <p:cNvCxnSpPr>
            <a:stCxn id="28" idx="3"/>
          </p:cNvCxnSpPr>
          <p:nvPr/>
        </p:nvCxnSpPr>
        <p:spPr>
          <a:xfrm>
            <a:off x="6157913" y="280988"/>
            <a:ext cx="1420812" cy="12763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68">
            <a:extLst>
              <a:ext uri="{FF2B5EF4-FFF2-40B4-BE49-F238E27FC236}">
                <a16:creationId xmlns:a16="http://schemas.microsoft.com/office/drawing/2014/main" id="{71A0300C-64F5-4469-9A5B-6B9026222A5D}"/>
              </a:ext>
            </a:extLst>
          </p:cNvPr>
          <p:cNvCxnSpPr>
            <a:stCxn id="29" idx="3"/>
          </p:cNvCxnSpPr>
          <p:nvPr/>
        </p:nvCxnSpPr>
        <p:spPr>
          <a:xfrm>
            <a:off x="6157913" y="749300"/>
            <a:ext cx="1420812" cy="8080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70">
            <a:extLst>
              <a:ext uri="{FF2B5EF4-FFF2-40B4-BE49-F238E27FC236}">
                <a16:creationId xmlns:a16="http://schemas.microsoft.com/office/drawing/2014/main" id="{05AF5C5E-5638-421F-BEE4-C042FE7813C4}"/>
              </a:ext>
            </a:extLst>
          </p:cNvPr>
          <p:cNvCxnSpPr>
            <a:stCxn id="30" idx="3"/>
          </p:cNvCxnSpPr>
          <p:nvPr/>
        </p:nvCxnSpPr>
        <p:spPr>
          <a:xfrm>
            <a:off x="6157913" y="1192213"/>
            <a:ext cx="1420812" cy="3651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78">
            <a:extLst>
              <a:ext uri="{FF2B5EF4-FFF2-40B4-BE49-F238E27FC236}">
                <a16:creationId xmlns:a16="http://schemas.microsoft.com/office/drawing/2014/main" id="{2D7A1880-A50A-4193-8227-1B110228FFC5}"/>
              </a:ext>
            </a:extLst>
          </p:cNvPr>
          <p:cNvCxnSpPr/>
          <p:nvPr/>
        </p:nvCxnSpPr>
        <p:spPr>
          <a:xfrm flipV="1">
            <a:off x="6176963" y="1597025"/>
            <a:ext cx="1350962" cy="893763"/>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79">
            <a:extLst>
              <a:ext uri="{FF2B5EF4-FFF2-40B4-BE49-F238E27FC236}">
                <a16:creationId xmlns:a16="http://schemas.microsoft.com/office/drawing/2014/main" id="{D6E5010F-C473-4C0F-900A-023C8B61958A}"/>
              </a:ext>
            </a:extLst>
          </p:cNvPr>
          <p:cNvCxnSpPr>
            <a:endCxn id="49" idx="2"/>
          </p:cNvCxnSpPr>
          <p:nvPr/>
        </p:nvCxnSpPr>
        <p:spPr>
          <a:xfrm flipV="1">
            <a:off x="6176963" y="1536700"/>
            <a:ext cx="1371600" cy="141605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80">
            <a:extLst>
              <a:ext uri="{FF2B5EF4-FFF2-40B4-BE49-F238E27FC236}">
                <a16:creationId xmlns:a16="http://schemas.microsoft.com/office/drawing/2014/main" id="{940A5103-EF74-40EE-BCE0-D2B7D75E693E}"/>
              </a:ext>
            </a:extLst>
          </p:cNvPr>
          <p:cNvCxnSpPr>
            <a:endCxn id="49" idx="2"/>
          </p:cNvCxnSpPr>
          <p:nvPr/>
        </p:nvCxnSpPr>
        <p:spPr>
          <a:xfrm flipV="1">
            <a:off x="6176963" y="1536700"/>
            <a:ext cx="1371600" cy="18637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81">
            <a:extLst>
              <a:ext uri="{FF2B5EF4-FFF2-40B4-BE49-F238E27FC236}">
                <a16:creationId xmlns:a16="http://schemas.microsoft.com/office/drawing/2014/main" id="{5BAB3A7A-3DE4-467C-9465-B7B751710E78}"/>
              </a:ext>
            </a:extLst>
          </p:cNvPr>
          <p:cNvCxnSpPr>
            <a:stCxn id="36" idx="3"/>
          </p:cNvCxnSpPr>
          <p:nvPr/>
        </p:nvCxnSpPr>
        <p:spPr>
          <a:xfrm flipV="1">
            <a:off x="6157913" y="1644650"/>
            <a:ext cx="1350962" cy="30099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82">
            <a:extLst>
              <a:ext uri="{FF2B5EF4-FFF2-40B4-BE49-F238E27FC236}">
                <a16:creationId xmlns:a16="http://schemas.microsoft.com/office/drawing/2014/main" id="{14698389-440E-4F21-A967-2AB416F17F92}"/>
              </a:ext>
            </a:extLst>
          </p:cNvPr>
          <p:cNvCxnSpPr>
            <a:endCxn id="49" idx="2"/>
          </p:cNvCxnSpPr>
          <p:nvPr/>
        </p:nvCxnSpPr>
        <p:spPr>
          <a:xfrm flipV="1">
            <a:off x="6157913" y="1536700"/>
            <a:ext cx="1390650" cy="356552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83">
            <a:extLst>
              <a:ext uri="{FF2B5EF4-FFF2-40B4-BE49-F238E27FC236}">
                <a16:creationId xmlns:a16="http://schemas.microsoft.com/office/drawing/2014/main" id="{689461FD-711E-4EB9-B592-C2F822D897EA}"/>
              </a:ext>
            </a:extLst>
          </p:cNvPr>
          <p:cNvCxnSpPr>
            <a:endCxn id="49" idx="2"/>
          </p:cNvCxnSpPr>
          <p:nvPr/>
        </p:nvCxnSpPr>
        <p:spPr>
          <a:xfrm flipV="1">
            <a:off x="6157913" y="1536700"/>
            <a:ext cx="1390650" cy="401320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9" name="橢圓 108">
            <a:extLst>
              <a:ext uri="{FF2B5EF4-FFF2-40B4-BE49-F238E27FC236}">
                <a16:creationId xmlns:a16="http://schemas.microsoft.com/office/drawing/2014/main" id="{27382C17-DDE1-4D0D-BBA6-1AE3BFD1E809}"/>
              </a:ext>
            </a:extLst>
          </p:cNvPr>
          <p:cNvSpPr>
            <a:spLocks noChangeArrowheads="1"/>
          </p:cNvSpPr>
          <p:nvPr/>
        </p:nvSpPr>
        <p:spPr bwMode="auto">
          <a:xfrm>
            <a:off x="7548563" y="117792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50" name="橢圓 116">
            <a:extLst>
              <a:ext uri="{FF2B5EF4-FFF2-40B4-BE49-F238E27FC236}">
                <a16:creationId xmlns:a16="http://schemas.microsoft.com/office/drawing/2014/main" id="{032D9525-2CB1-4424-9A4B-4BAE50BC1253}"/>
              </a:ext>
            </a:extLst>
          </p:cNvPr>
          <p:cNvSpPr/>
          <p:nvPr/>
        </p:nvSpPr>
        <p:spPr>
          <a:xfrm>
            <a:off x="446088" y="160338"/>
            <a:ext cx="455612" cy="455612"/>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51" name="橢圓 117">
            <a:extLst>
              <a:ext uri="{FF2B5EF4-FFF2-40B4-BE49-F238E27FC236}">
                <a16:creationId xmlns:a16="http://schemas.microsoft.com/office/drawing/2014/main" id="{F022E592-E1EF-4CFC-A922-59826D57E43B}"/>
              </a:ext>
            </a:extLst>
          </p:cNvPr>
          <p:cNvSpPr/>
          <p:nvPr/>
        </p:nvSpPr>
        <p:spPr>
          <a:xfrm>
            <a:off x="998538" y="131763"/>
            <a:ext cx="455612" cy="45561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52" name="橢圓 118">
            <a:extLst>
              <a:ext uri="{FF2B5EF4-FFF2-40B4-BE49-F238E27FC236}">
                <a16:creationId xmlns:a16="http://schemas.microsoft.com/office/drawing/2014/main" id="{90524037-8041-454E-8CFA-8436BED43717}"/>
              </a:ext>
            </a:extLst>
          </p:cNvPr>
          <p:cNvSpPr/>
          <p:nvPr/>
        </p:nvSpPr>
        <p:spPr>
          <a:xfrm>
            <a:off x="1509713" y="146050"/>
            <a:ext cx="455612" cy="45402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53" name="橢圓 119">
            <a:extLst>
              <a:ext uri="{FF2B5EF4-FFF2-40B4-BE49-F238E27FC236}">
                <a16:creationId xmlns:a16="http://schemas.microsoft.com/office/drawing/2014/main" id="{8DD6EF50-E074-48C9-B87A-235F82FDA0C9}"/>
              </a:ext>
            </a:extLst>
          </p:cNvPr>
          <p:cNvSpPr/>
          <p:nvPr/>
        </p:nvSpPr>
        <p:spPr>
          <a:xfrm>
            <a:off x="446088" y="619125"/>
            <a:ext cx="455612" cy="455613"/>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54" name="橢圓 120">
            <a:extLst>
              <a:ext uri="{FF2B5EF4-FFF2-40B4-BE49-F238E27FC236}">
                <a16:creationId xmlns:a16="http://schemas.microsoft.com/office/drawing/2014/main" id="{B843935F-1EAD-4D00-82F6-C7F2FC18BD61}"/>
              </a:ext>
            </a:extLst>
          </p:cNvPr>
          <p:cNvSpPr/>
          <p:nvPr/>
        </p:nvSpPr>
        <p:spPr>
          <a:xfrm>
            <a:off x="998538" y="590550"/>
            <a:ext cx="455612" cy="455613"/>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55" name="橢圓 121">
            <a:extLst>
              <a:ext uri="{FF2B5EF4-FFF2-40B4-BE49-F238E27FC236}">
                <a16:creationId xmlns:a16="http://schemas.microsoft.com/office/drawing/2014/main" id="{D12FB3EB-8AF0-4287-A917-8C50A3F6D1D0}"/>
              </a:ext>
            </a:extLst>
          </p:cNvPr>
          <p:cNvSpPr/>
          <p:nvPr/>
        </p:nvSpPr>
        <p:spPr>
          <a:xfrm>
            <a:off x="1509713" y="603250"/>
            <a:ext cx="455612" cy="45561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56" name="橢圓 122">
            <a:extLst>
              <a:ext uri="{FF2B5EF4-FFF2-40B4-BE49-F238E27FC236}">
                <a16:creationId xmlns:a16="http://schemas.microsoft.com/office/drawing/2014/main" id="{30819970-1D1A-4743-8FFF-9C9937BC345A}"/>
              </a:ext>
            </a:extLst>
          </p:cNvPr>
          <p:cNvSpPr/>
          <p:nvPr/>
        </p:nvSpPr>
        <p:spPr>
          <a:xfrm>
            <a:off x="458788" y="1074738"/>
            <a:ext cx="455612" cy="455612"/>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57" name="橢圓 123">
            <a:extLst>
              <a:ext uri="{FF2B5EF4-FFF2-40B4-BE49-F238E27FC236}">
                <a16:creationId xmlns:a16="http://schemas.microsoft.com/office/drawing/2014/main" id="{B8F0DFB9-43F8-49DA-897D-93C04C221429}"/>
              </a:ext>
            </a:extLst>
          </p:cNvPr>
          <p:cNvSpPr/>
          <p:nvPr/>
        </p:nvSpPr>
        <p:spPr>
          <a:xfrm>
            <a:off x="1011238" y="1046163"/>
            <a:ext cx="455612" cy="455612"/>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58" name="橢圓 124">
            <a:extLst>
              <a:ext uri="{FF2B5EF4-FFF2-40B4-BE49-F238E27FC236}">
                <a16:creationId xmlns:a16="http://schemas.microsoft.com/office/drawing/2014/main" id="{827D092C-0667-4140-886C-09C0B164062F}"/>
              </a:ext>
            </a:extLst>
          </p:cNvPr>
          <p:cNvSpPr/>
          <p:nvPr/>
        </p:nvSpPr>
        <p:spPr>
          <a:xfrm>
            <a:off x="1522413" y="1058863"/>
            <a:ext cx="455612" cy="455612"/>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59" name="文字方塊 66">
            <a:extLst>
              <a:ext uri="{FF2B5EF4-FFF2-40B4-BE49-F238E27FC236}">
                <a16:creationId xmlns:a16="http://schemas.microsoft.com/office/drawing/2014/main" id="{6B5776DA-4319-4A0A-887A-3498013950A4}"/>
              </a:ext>
            </a:extLst>
          </p:cNvPr>
          <p:cNvSpPr txBox="1"/>
          <p:nvPr/>
        </p:nvSpPr>
        <p:spPr>
          <a:xfrm>
            <a:off x="381000" y="5258561"/>
            <a:ext cx="3276600" cy="52322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eaLnBrk="1" hangingPunct="1">
              <a:defRPr/>
            </a:pPr>
            <a:r>
              <a:rPr lang="en-US" altLang="zh-TW" sz="2800" dirty="0">
                <a:solidFill>
                  <a:srgbClr val="000000"/>
                </a:solidFill>
              </a:rPr>
              <a:t>fewer parameters!</a:t>
            </a:r>
            <a:endParaRPr lang="zh-TW" altLang="en-US" sz="28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8"/>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nodeType="clickEffect">
                                  <p:stCondLst>
                                    <p:cond delay="0"/>
                                  </p:stCondLst>
                                  <p:childTnLst>
                                    <p:set>
                                      <p:cBhvr>
                                        <p:cTn id="100" dur="1" fill="hold">
                                          <p:stCondLst>
                                            <p:cond delay="0"/>
                                          </p:stCondLst>
                                        </p:cTn>
                                        <p:tgtEl>
                                          <p:spTgt spid="4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8"/>
                                        </p:tgtEl>
                                        <p:attrNameLst>
                                          <p:attrName>style.visibility</p:attrName>
                                        </p:attrNameLst>
                                      </p:cBhvr>
                                      <p:to>
                                        <p:strVal val="visible"/>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4"/>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 presetClass="entr" presetSubtype="0" fill="hold" nodeType="clickEffect">
                                  <p:stCondLst>
                                    <p:cond delay="0"/>
                                  </p:stCondLst>
                                  <p:childTnLst>
                                    <p:set>
                                      <p:cBhvr>
                                        <p:cTn id="12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2" grpId="0"/>
      <p:bldP spid="13" grpId="0"/>
      <p:bldP spid="14" grpId="0"/>
      <p:bldP spid="15" grpId="0"/>
      <p:bldP spid="17" grpId="0"/>
      <p:bldP spid="18" grpId="0"/>
      <p:bldP spid="19" grpId="0"/>
      <p:bldP spid="20" grpId="0"/>
      <p:bldP spid="21" grpId="0"/>
      <p:bldP spid="22" grpId="0"/>
      <p:bldP spid="23" grpId="0"/>
      <p:bldP spid="24" grpId="0" animBg="1"/>
      <p:bldP spid="25" grpId="0"/>
      <p:bldP spid="26" grpId="0"/>
      <p:bldP spid="27" grpId="0"/>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a:extLst>
              <a:ext uri="{FF2B5EF4-FFF2-40B4-BE49-F238E27FC236}">
                <a16:creationId xmlns:a16="http://schemas.microsoft.com/office/drawing/2014/main" id="{D6D4A50E-4EB0-4A9D-8556-17BCA9DB1F1A}"/>
              </a:ext>
            </a:extLst>
          </p:cNvPr>
          <p:cNvGraphicFramePr>
            <a:graphicFrameLocks/>
          </p:cNvGraphicFramePr>
          <p:nvPr/>
        </p:nvGraphicFramePr>
        <p:xfrm>
          <a:off x="400050" y="1849438"/>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a:t>0</a:t>
                      </a:r>
                      <a:endParaRPr lang="zh-TW" altLang="en-US" sz="2400" dirty="0"/>
                    </a:p>
                  </a:txBody>
                  <a:tcPr marL="91421" marR="91421"/>
                </a:tc>
                <a:tc>
                  <a:txBody>
                    <a:bodyPr/>
                    <a:lstStyle/>
                    <a:p>
                      <a:pPr algn="ctr"/>
                      <a:r>
                        <a:rPr lang="en-US" altLang="zh-TW" sz="2400"/>
                        <a:t>0</a:t>
                      </a:r>
                      <a:endParaRPr lang="zh-TW" altLang="en-US" sz="2400" dirty="0"/>
                    </a:p>
                  </a:txBody>
                  <a:tcPr marL="91421" marR="91421"/>
                </a:tc>
                <a:tc>
                  <a:txBody>
                    <a:bodyPr/>
                    <a:lstStyle/>
                    <a:p>
                      <a:pPr algn="ctr"/>
                      <a:r>
                        <a:rPr lang="en-US" altLang="zh-TW" sz="240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5"/>
                  </a:ext>
                </a:extLst>
              </a:tr>
            </a:tbl>
          </a:graphicData>
        </a:graphic>
      </p:graphicFrame>
      <p:graphicFrame>
        <p:nvGraphicFramePr>
          <p:cNvPr id="5" name="表格 5">
            <a:extLst>
              <a:ext uri="{FF2B5EF4-FFF2-40B4-BE49-F238E27FC236}">
                <a16:creationId xmlns:a16="http://schemas.microsoft.com/office/drawing/2014/main" id="{441B97FD-C07E-415E-B6EC-B389A7C1CFAD}"/>
              </a:ext>
            </a:extLst>
          </p:cNvPr>
          <p:cNvGraphicFramePr>
            <a:graphicFrameLocks noGrp="1"/>
          </p:cNvGraphicFramePr>
          <p:nvPr/>
        </p:nvGraphicFramePr>
        <p:xfrm>
          <a:off x="400050" y="152400"/>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6455" name="文字方塊 6">
            <a:extLst>
              <a:ext uri="{FF2B5EF4-FFF2-40B4-BE49-F238E27FC236}">
                <a16:creationId xmlns:a16="http://schemas.microsoft.com/office/drawing/2014/main" id="{9955E48B-5E6E-4A03-868A-7808FB15F9D8}"/>
              </a:ext>
            </a:extLst>
          </p:cNvPr>
          <p:cNvSpPr txBox="1">
            <a:spLocks noChangeArrowheads="1"/>
          </p:cNvSpPr>
          <p:nvPr/>
        </p:nvSpPr>
        <p:spPr bwMode="auto">
          <a:xfrm>
            <a:off x="2022475" y="606425"/>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400"/>
              <a:t>Filter 1</a:t>
            </a:r>
            <a:endParaRPr lang="zh-TW" altLang="en-US" sz="2400"/>
          </a:p>
        </p:txBody>
      </p:sp>
      <p:sp>
        <p:nvSpPr>
          <p:cNvPr id="7" name="矩形 7">
            <a:extLst>
              <a:ext uri="{FF2B5EF4-FFF2-40B4-BE49-F238E27FC236}">
                <a16:creationId xmlns:a16="http://schemas.microsoft.com/office/drawing/2014/main" id="{B1F32CD9-4847-4EB3-9457-8EA5DBA31116}"/>
              </a:ext>
            </a:extLst>
          </p:cNvPr>
          <p:cNvSpPr/>
          <p:nvPr/>
        </p:nvSpPr>
        <p:spPr>
          <a:xfrm>
            <a:off x="911225" y="1835150"/>
            <a:ext cx="1417638" cy="1381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16457" name="文字方塊 37">
            <a:extLst>
              <a:ext uri="{FF2B5EF4-FFF2-40B4-BE49-F238E27FC236}">
                <a16:creationId xmlns:a16="http://schemas.microsoft.com/office/drawing/2014/main" id="{40B45F47-B5E1-46EB-A449-AAF09BA3CF96}"/>
              </a:ext>
            </a:extLst>
          </p:cNvPr>
          <p:cNvSpPr txBox="1">
            <a:spLocks noChangeArrowheads="1"/>
          </p:cNvSpPr>
          <p:nvPr/>
        </p:nvSpPr>
        <p:spPr bwMode="auto">
          <a:xfrm>
            <a:off x="5445125" y="49213"/>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t>1:</a:t>
            </a:r>
            <a:endParaRPr lang="zh-TW" altLang="en-US" sz="2400"/>
          </a:p>
        </p:txBody>
      </p:sp>
      <p:sp>
        <p:nvSpPr>
          <p:cNvPr id="16458" name="文字方塊 38">
            <a:extLst>
              <a:ext uri="{FF2B5EF4-FFF2-40B4-BE49-F238E27FC236}">
                <a16:creationId xmlns:a16="http://schemas.microsoft.com/office/drawing/2014/main" id="{7DDD71B6-2E1F-4AD9-9E6E-4028BBECE5F5}"/>
              </a:ext>
            </a:extLst>
          </p:cNvPr>
          <p:cNvSpPr txBox="1">
            <a:spLocks noChangeArrowheads="1"/>
          </p:cNvSpPr>
          <p:nvPr/>
        </p:nvSpPr>
        <p:spPr bwMode="auto">
          <a:xfrm>
            <a:off x="5445125" y="511175"/>
            <a:ext cx="387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t>2:</a:t>
            </a:r>
            <a:endParaRPr lang="zh-TW" altLang="en-US" sz="2400"/>
          </a:p>
        </p:txBody>
      </p:sp>
      <p:sp>
        <p:nvSpPr>
          <p:cNvPr id="16459" name="文字方塊 39">
            <a:extLst>
              <a:ext uri="{FF2B5EF4-FFF2-40B4-BE49-F238E27FC236}">
                <a16:creationId xmlns:a16="http://schemas.microsoft.com/office/drawing/2014/main" id="{647DBEFA-DF4E-4B5C-B9F1-D04C7045D5F8}"/>
              </a:ext>
            </a:extLst>
          </p:cNvPr>
          <p:cNvSpPr txBox="1">
            <a:spLocks noChangeArrowheads="1"/>
          </p:cNvSpPr>
          <p:nvPr/>
        </p:nvSpPr>
        <p:spPr bwMode="auto">
          <a:xfrm>
            <a:off x="5445125" y="960438"/>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t>3:</a:t>
            </a:r>
            <a:endParaRPr lang="zh-TW" altLang="en-US" sz="2400"/>
          </a:p>
        </p:txBody>
      </p:sp>
      <p:sp>
        <p:nvSpPr>
          <p:cNvPr id="16460" name="文字方塊 40">
            <a:extLst>
              <a:ext uri="{FF2B5EF4-FFF2-40B4-BE49-F238E27FC236}">
                <a16:creationId xmlns:a16="http://schemas.microsoft.com/office/drawing/2014/main" id="{EBEDE8DF-0148-4D12-88E8-97BF67ADD9AD}"/>
              </a:ext>
            </a:extLst>
          </p:cNvPr>
          <p:cNvSpPr txBox="1">
            <a:spLocks noChangeArrowheads="1"/>
          </p:cNvSpPr>
          <p:nvPr/>
        </p:nvSpPr>
        <p:spPr bwMode="auto">
          <a:xfrm rot="5400000">
            <a:off x="5308600" y="1811338"/>
            <a:ext cx="8207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800" b="1"/>
              <a:t>…</a:t>
            </a:r>
            <a:endParaRPr lang="zh-TW" altLang="en-US" sz="2800" b="1"/>
          </a:p>
        </p:txBody>
      </p:sp>
      <p:sp>
        <p:nvSpPr>
          <p:cNvPr id="16461" name="文字方塊 41">
            <a:extLst>
              <a:ext uri="{FF2B5EF4-FFF2-40B4-BE49-F238E27FC236}">
                <a16:creationId xmlns:a16="http://schemas.microsoft.com/office/drawing/2014/main" id="{6018CE62-225E-48BB-A0A5-52A0E43AE475}"/>
              </a:ext>
            </a:extLst>
          </p:cNvPr>
          <p:cNvSpPr txBox="1">
            <a:spLocks noChangeArrowheads="1"/>
          </p:cNvSpPr>
          <p:nvPr/>
        </p:nvSpPr>
        <p:spPr bwMode="auto">
          <a:xfrm>
            <a:off x="5461000" y="2239963"/>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t>7:</a:t>
            </a:r>
            <a:endParaRPr lang="zh-TW" altLang="en-US" sz="2400"/>
          </a:p>
        </p:txBody>
      </p:sp>
      <p:sp>
        <p:nvSpPr>
          <p:cNvPr id="16462" name="文字方塊 42">
            <a:extLst>
              <a:ext uri="{FF2B5EF4-FFF2-40B4-BE49-F238E27FC236}">
                <a16:creationId xmlns:a16="http://schemas.microsoft.com/office/drawing/2014/main" id="{13B8BB23-4668-42B9-BD27-A14D7C1D59B9}"/>
              </a:ext>
            </a:extLst>
          </p:cNvPr>
          <p:cNvSpPr txBox="1">
            <a:spLocks noChangeArrowheads="1"/>
          </p:cNvSpPr>
          <p:nvPr/>
        </p:nvSpPr>
        <p:spPr bwMode="auto">
          <a:xfrm>
            <a:off x="5461000" y="2701925"/>
            <a:ext cx="38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t>8:</a:t>
            </a:r>
            <a:endParaRPr lang="zh-TW" altLang="en-US" sz="2400"/>
          </a:p>
        </p:txBody>
      </p:sp>
      <p:sp>
        <p:nvSpPr>
          <p:cNvPr id="16463" name="文字方塊 43">
            <a:extLst>
              <a:ext uri="{FF2B5EF4-FFF2-40B4-BE49-F238E27FC236}">
                <a16:creationId xmlns:a16="http://schemas.microsoft.com/office/drawing/2014/main" id="{1CA41B1C-82B8-408C-BF2C-73505F788580}"/>
              </a:ext>
            </a:extLst>
          </p:cNvPr>
          <p:cNvSpPr txBox="1">
            <a:spLocks noChangeArrowheads="1"/>
          </p:cNvSpPr>
          <p:nvPr/>
        </p:nvSpPr>
        <p:spPr bwMode="auto">
          <a:xfrm>
            <a:off x="5461000" y="3151188"/>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t>9:</a:t>
            </a:r>
            <a:endParaRPr lang="zh-TW" altLang="en-US" sz="2400"/>
          </a:p>
        </p:txBody>
      </p:sp>
      <p:sp>
        <p:nvSpPr>
          <p:cNvPr id="16464" name="文字方塊 44">
            <a:extLst>
              <a:ext uri="{FF2B5EF4-FFF2-40B4-BE49-F238E27FC236}">
                <a16:creationId xmlns:a16="http://schemas.microsoft.com/office/drawing/2014/main" id="{B34C10D1-90B7-4CCF-A049-3E1B8B1A2FF2}"/>
              </a:ext>
            </a:extLst>
          </p:cNvPr>
          <p:cNvSpPr txBox="1">
            <a:spLocks noChangeArrowheads="1"/>
          </p:cNvSpPr>
          <p:nvPr/>
        </p:nvSpPr>
        <p:spPr bwMode="auto">
          <a:xfrm rot="5400000">
            <a:off x="5446713" y="3987800"/>
            <a:ext cx="539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800" b="1"/>
              <a:t>…</a:t>
            </a:r>
            <a:endParaRPr lang="zh-TW" altLang="en-US" sz="2800" b="1"/>
          </a:p>
        </p:txBody>
      </p:sp>
      <p:sp>
        <p:nvSpPr>
          <p:cNvPr id="16465" name="文字方塊 45">
            <a:extLst>
              <a:ext uri="{FF2B5EF4-FFF2-40B4-BE49-F238E27FC236}">
                <a16:creationId xmlns:a16="http://schemas.microsoft.com/office/drawing/2014/main" id="{0EB97999-96D0-4FB4-80EB-22976F5B9F6B}"/>
              </a:ext>
            </a:extLst>
          </p:cNvPr>
          <p:cNvSpPr txBox="1">
            <a:spLocks noChangeArrowheads="1"/>
          </p:cNvSpPr>
          <p:nvPr/>
        </p:nvSpPr>
        <p:spPr bwMode="auto">
          <a:xfrm>
            <a:off x="5302250" y="4438650"/>
            <a:ext cx="522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t>13:</a:t>
            </a:r>
            <a:endParaRPr lang="zh-TW" altLang="en-US" sz="2400"/>
          </a:p>
        </p:txBody>
      </p:sp>
      <p:sp>
        <p:nvSpPr>
          <p:cNvPr id="16466" name="文字方塊 46">
            <a:extLst>
              <a:ext uri="{FF2B5EF4-FFF2-40B4-BE49-F238E27FC236}">
                <a16:creationId xmlns:a16="http://schemas.microsoft.com/office/drawing/2014/main" id="{9E495E90-ECB4-4133-B73C-3AC7461553EA}"/>
              </a:ext>
            </a:extLst>
          </p:cNvPr>
          <p:cNvSpPr txBox="1">
            <a:spLocks noChangeArrowheads="1"/>
          </p:cNvSpPr>
          <p:nvPr/>
        </p:nvSpPr>
        <p:spPr bwMode="auto">
          <a:xfrm>
            <a:off x="5295900" y="4902200"/>
            <a:ext cx="523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t>14:</a:t>
            </a:r>
            <a:endParaRPr lang="zh-TW" altLang="en-US" sz="2400"/>
          </a:p>
        </p:txBody>
      </p:sp>
      <p:sp>
        <p:nvSpPr>
          <p:cNvPr id="16467" name="文字方塊 47">
            <a:extLst>
              <a:ext uri="{FF2B5EF4-FFF2-40B4-BE49-F238E27FC236}">
                <a16:creationId xmlns:a16="http://schemas.microsoft.com/office/drawing/2014/main" id="{7FDFC9A4-BBBB-4D4A-A6A1-0FECCF162090}"/>
              </a:ext>
            </a:extLst>
          </p:cNvPr>
          <p:cNvSpPr txBox="1">
            <a:spLocks noChangeArrowheads="1"/>
          </p:cNvSpPr>
          <p:nvPr/>
        </p:nvSpPr>
        <p:spPr bwMode="auto">
          <a:xfrm>
            <a:off x="5295900" y="5380038"/>
            <a:ext cx="596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t>15:</a:t>
            </a:r>
            <a:endParaRPr lang="zh-TW" altLang="en-US" sz="2400"/>
          </a:p>
        </p:txBody>
      </p:sp>
      <p:sp>
        <p:nvSpPr>
          <p:cNvPr id="16468" name="文字方塊 48">
            <a:extLst>
              <a:ext uri="{FF2B5EF4-FFF2-40B4-BE49-F238E27FC236}">
                <a16:creationId xmlns:a16="http://schemas.microsoft.com/office/drawing/2014/main" id="{39A33998-8658-4134-8F4E-7CC25D8E724A}"/>
              </a:ext>
            </a:extLst>
          </p:cNvPr>
          <p:cNvSpPr txBox="1">
            <a:spLocks noChangeArrowheads="1"/>
          </p:cNvSpPr>
          <p:nvPr/>
        </p:nvSpPr>
        <p:spPr bwMode="auto">
          <a:xfrm rot="5400000">
            <a:off x="5495131" y="6217444"/>
            <a:ext cx="423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800" b="1"/>
              <a:t>…</a:t>
            </a:r>
            <a:endParaRPr lang="zh-TW" altLang="en-US" sz="2800" b="1"/>
          </a:p>
        </p:txBody>
      </p:sp>
      <p:sp>
        <p:nvSpPr>
          <p:cNvPr id="16469" name="文字方塊 50">
            <a:extLst>
              <a:ext uri="{FF2B5EF4-FFF2-40B4-BE49-F238E27FC236}">
                <a16:creationId xmlns:a16="http://schemas.microsoft.com/office/drawing/2014/main" id="{CF00825A-5F97-4634-8352-13AB72BEE817}"/>
              </a:ext>
            </a:extLst>
          </p:cNvPr>
          <p:cNvSpPr txBox="1">
            <a:spLocks noChangeArrowheads="1"/>
          </p:cNvSpPr>
          <p:nvPr/>
        </p:nvSpPr>
        <p:spPr bwMode="auto">
          <a:xfrm>
            <a:off x="5454650" y="1408113"/>
            <a:ext cx="388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t>4:</a:t>
            </a:r>
            <a:endParaRPr lang="zh-TW" altLang="en-US" sz="2400"/>
          </a:p>
        </p:txBody>
      </p:sp>
      <p:sp>
        <p:nvSpPr>
          <p:cNvPr id="16470" name="文字方塊 51">
            <a:extLst>
              <a:ext uri="{FF2B5EF4-FFF2-40B4-BE49-F238E27FC236}">
                <a16:creationId xmlns:a16="http://schemas.microsoft.com/office/drawing/2014/main" id="{30F7D1F5-97BB-47B8-847B-2A921EF4E332}"/>
              </a:ext>
            </a:extLst>
          </p:cNvPr>
          <p:cNvSpPr txBox="1">
            <a:spLocks noChangeArrowheads="1"/>
          </p:cNvSpPr>
          <p:nvPr/>
        </p:nvSpPr>
        <p:spPr bwMode="auto">
          <a:xfrm>
            <a:off x="5229225" y="3562350"/>
            <a:ext cx="639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TW" sz="2400"/>
              <a:t>10:</a:t>
            </a:r>
            <a:endParaRPr lang="zh-TW" altLang="en-US" sz="2400"/>
          </a:p>
        </p:txBody>
      </p:sp>
      <p:sp>
        <p:nvSpPr>
          <p:cNvPr id="16471" name="文字方塊 52">
            <a:extLst>
              <a:ext uri="{FF2B5EF4-FFF2-40B4-BE49-F238E27FC236}">
                <a16:creationId xmlns:a16="http://schemas.microsoft.com/office/drawing/2014/main" id="{0660AB5C-909A-4457-B79E-782958BD2771}"/>
              </a:ext>
            </a:extLst>
          </p:cNvPr>
          <p:cNvSpPr txBox="1">
            <a:spLocks noChangeArrowheads="1"/>
          </p:cNvSpPr>
          <p:nvPr/>
        </p:nvSpPr>
        <p:spPr bwMode="auto">
          <a:xfrm>
            <a:off x="5291138" y="5789613"/>
            <a:ext cx="596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t>16:</a:t>
            </a:r>
            <a:endParaRPr lang="zh-TW" altLang="en-US" sz="2400"/>
          </a:p>
        </p:txBody>
      </p:sp>
      <p:sp>
        <p:nvSpPr>
          <p:cNvPr id="23" name="矩形 54">
            <a:extLst>
              <a:ext uri="{FF2B5EF4-FFF2-40B4-BE49-F238E27FC236}">
                <a16:creationId xmlns:a16="http://schemas.microsoft.com/office/drawing/2014/main" id="{033717C4-3D90-48BD-85A7-D10674EAFAA5}"/>
              </a:ext>
            </a:extLst>
          </p:cNvPr>
          <p:cNvSpPr/>
          <p:nvPr/>
        </p:nvSpPr>
        <p:spPr>
          <a:xfrm>
            <a:off x="5888038" y="1460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2400" dirty="0"/>
              <a:t>1</a:t>
            </a:r>
            <a:endParaRPr lang="zh-TW" altLang="en-US" sz="2400" dirty="0"/>
          </a:p>
        </p:txBody>
      </p:sp>
      <p:sp>
        <p:nvSpPr>
          <p:cNvPr id="24" name="矩形 55">
            <a:extLst>
              <a:ext uri="{FF2B5EF4-FFF2-40B4-BE49-F238E27FC236}">
                <a16:creationId xmlns:a16="http://schemas.microsoft.com/office/drawing/2014/main" id="{9316B12E-1F83-4396-8AA6-9AF75C1294E8}"/>
              </a:ext>
            </a:extLst>
          </p:cNvPr>
          <p:cNvSpPr/>
          <p:nvPr/>
        </p:nvSpPr>
        <p:spPr>
          <a:xfrm>
            <a:off x="5888038" y="614363"/>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2400" dirty="0"/>
              <a:t>0</a:t>
            </a:r>
            <a:endParaRPr lang="zh-TW" altLang="en-US" sz="2400" dirty="0"/>
          </a:p>
        </p:txBody>
      </p:sp>
      <p:sp>
        <p:nvSpPr>
          <p:cNvPr id="25" name="矩形 56">
            <a:extLst>
              <a:ext uri="{FF2B5EF4-FFF2-40B4-BE49-F238E27FC236}">
                <a16:creationId xmlns:a16="http://schemas.microsoft.com/office/drawing/2014/main" id="{9A3C9951-5A41-4C21-9567-39B0035E8133}"/>
              </a:ext>
            </a:extLst>
          </p:cNvPr>
          <p:cNvSpPr/>
          <p:nvPr/>
        </p:nvSpPr>
        <p:spPr>
          <a:xfrm>
            <a:off x="5888038" y="105727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2400" dirty="0"/>
              <a:t>0</a:t>
            </a:r>
            <a:endParaRPr lang="zh-TW" altLang="en-US" sz="2400" dirty="0"/>
          </a:p>
        </p:txBody>
      </p:sp>
      <p:sp>
        <p:nvSpPr>
          <p:cNvPr id="26" name="矩形 57">
            <a:extLst>
              <a:ext uri="{FF2B5EF4-FFF2-40B4-BE49-F238E27FC236}">
                <a16:creationId xmlns:a16="http://schemas.microsoft.com/office/drawing/2014/main" id="{FB93AA7E-1E10-472E-AB42-B6F4B7A02718}"/>
              </a:ext>
            </a:extLst>
          </p:cNvPr>
          <p:cNvSpPr/>
          <p:nvPr/>
        </p:nvSpPr>
        <p:spPr>
          <a:xfrm>
            <a:off x="5888038" y="1517650"/>
            <a:ext cx="269875" cy="271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2400" dirty="0"/>
              <a:t>0</a:t>
            </a:r>
            <a:endParaRPr lang="zh-TW" altLang="en-US" sz="2400" dirty="0"/>
          </a:p>
        </p:txBody>
      </p:sp>
      <p:sp>
        <p:nvSpPr>
          <p:cNvPr id="27" name="矩形 58">
            <a:extLst>
              <a:ext uri="{FF2B5EF4-FFF2-40B4-BE49-F238E27FC236}">
                <a16:creationId xmlns:a16="http://schemas.microsoft.com/office/drawing/2014/main" id="{DE8F9C69-DDC2-47E1-B16F-7A69AC30CF5A}"/>
              </a:ext>
            </a:extLst>
          </p:cNvPr>
          <p:cNvSpPr/>
          <p:nvPr/>
        </p:nvSpPr>
        <p:spPr>
          <a:xfrm>
            <a:off x="5888038" y="23558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2400" dirty="0"/>
              <a:t>0</a:t>
            </a:r>
            <a:endParaRPr lang="zh-TW" altLang="en-US" sz="2400" dirty="0"/>
          </a:p>
        </p:txBody>
      </p:sp>
      <p:sp>
        <p:nvSpPr>
          <p:cNvPr id="28" name="矩形 59">
            <a:extLst>
              <a:ext uri="{FF2B5EF4-FFF2-40B4-BE49-F238E27FC236}">
                <a16:creationId xmlns:a16="http://schemas.microsoft.com/office/drawing/2014/main" id="{B1075D26-D03F-4970-AC42-648E331330C5}"/>
              </a:ext>
            </a:extLst>
          </p:cNvPr>
          <p:cNvSpPr/>
          <p:nvPr/>
        </p:nvSpPr>
        <p:spPr>
          <a:xfrm>
            <a:off x="5888038" y="28257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2400" dirty="0"/>
              <a:t>1</a:t>
            </a:r>
            <a:endParaRPr lang="zh-TW" altLang="en-US" sz="2400" dirty="0"/>
          </a:p>
        </p:txBody>
      </p:sp>
      <p:sp>
        <p:nvSpPr>
          <p:cNvPr id="29" name="矩形 60">
            <a:extLst>
              <a:ext uri="{FF2B5EF4-FFF2-40B4-BE49-F238E27FC236}">
                <a16:creationId xmlns:a16="http://schemas.microsoft.com/office/drawing/2014/main" id="{59102A48-DA1C-45AB-8CF9-B5CECD025583}"/>
              </a:ext>
            </a:extLst>
          </p:cNvPr>
          <p:cNvSpPr/>
          <p:nvPr/>
        </p:nvSpPr>
        <p:spPr>
          <a:xfrm>
            <a:off x="5888038" y="326707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2400" dirty="0"/>
              <a:t>0</a:t>
            </a:r>
            <a:endParaRPr lang="zh-TW" altLang="en-US" sz="2400" dirty="0"/>
          </a:p>
        </p:txBody>
      </p:sp>
      <p:sp>
        <p:nvSpPr>
          <p:cNvPr id="30" name="矩形 61">
            <a:extLst>
              <a:ext uri="{FF2B5EF4-FFF2-40B4-BE49-F238E27FC236}">
                <a16:creationId xmlns:a16="http://schemas.microsoft.com/office/drawing/2014/main" id="{5F18B0CB-AB5A-49D4-9518-2835747F28FC}"/>
              </a:ext>
            </a:extLst>
          </p:cNvPr>
          <p:cNvSpPr/>
          <p:nvPr/>
        </p:nvSpPr>
        <p:spPr>
          <a:xfrm>
            <a:off x="5888038" y="3729038"/>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2400" dirty="0"/>
              <a:t>0</a:t>
            </a:r>
            <a:endParaRPr lang="zh-TW" altLang="en-US" sz="2400" dirty="0"/>
          </a:p>
        </p:txBody>
      </p:sp>
      <p:sp>
        <p:nvSpPr>
          <p:cNvPr id="31" name="矩形 62">
            <a:extLst>
              <a:ext uri="{FF2B5EF4-FFF2-40B4-BE49-F238E27FC236}">
                <a16:creationId xmlns:a16="http://schemas.microsoft.com/office/drawing/2014/main" id="{13BD0131-D19C-45BF-9162-C02D756F3B26}"/>
              </a:ext>
            </a:extLst>
          </p:cNvPr>
          <p:cNvSpPr/>
          <p:nvPr/>
        </p:nvSpPr>
        <p:spPr>
          <a:xfrm>
            <a:off x="5888038" y="4519613"/>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2400" dirty="0"/>
              <a:t>0</a:t>
            </a:r>
            <a:endParaRPr lang="zh-TW" altLang="en-US" sz="2400" dirty="0"/>
          </a:p>
        </p:txBody>
      </p:sp>
      <p:sp>
        <p:nvSpPr>
          <p:cNvPr id="32" name="矩形 63">
            <a:extLst>
              <a:ext uri="{FF2B5EF4-FFF2-40B4-BE49-F238E27FC236}">
                <a16:creationId xmlns:a16="http://schemas.microsoft.com/office/drawing/2014/main" id="{5FA666FE-629B-4712-9980-CC944824BB03}"/>
              </a:ext>
            </a:extLst>
          </p:cNvPr>
          <p:cNvSpPr/>
          <p:nvPr/>
        </p:nvSpPr>
        <p:spPr>
          <a:xfrm>
            <a:off x="5888038" y="498792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2400" dirty="0"/>
              <a:t>0</a:t>
            </a:r>
            <a:endParaRPr lang="zh-TW" altLang="en-US" sz="2400" dirty="0"/>
          </a:p>
        </p:txBody>
      </p:sp>
      <p:sp>
        <p:nvSpPr>
          <p:cNvPr id="33" name="矩形 64">
            <a:extLst>
              <a:ext uri="{FF2B5EF4-FFF2-40B4-BE49-F238E27FC236}">
                <a16:creationId xmlns:a16="http://schemas.microsoft.com/office/drawing/2014/main" id="{D36F6266-CD62-4E51-98FB-F9317A6DA42D}"/>
              </a:ext>
            </a:extLst>
          </p:cNvPr>
          <p:cNvSpPr/>
          <p:nvPr/>
        </p:nvSpPr>
        <p:spPr>
          <a:xfrm>
            <a:off x="5888038" y="5430838"/>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2400" dirty="0"/>
              <a:t>1</a:t>
            </a:r>
            <a:endParaRPr lang="zh-TW" altLang="en-US" sz="2400" dirty="0"/>
          </a:p>
        </p:txBody>
      </p:sp>
      <p:sp>
        <p:nvSpPr>
          <p:cNvPr id="34" name="矩形 65">
            <a:extLst>
              <a:ext uri="{FF2B5EF4-FFF2-40B4-BE49-F238E27FC236}">
                <a16:creationId xmlns:a16="http://schemas.microsoft.com/office/drawing/2014/main" id="{3C19797C-E9EA-4D1B-A017-F73CC40DD6F9}"/>
              </a:ext>
            </a:extLst>
          </p:cNvPr>
          <p:cNvSpPr/>
          <p:nvPr/>
        </p:nvSpPr>
        <p:spPr>
          <a:xfrm>
            <a:off x="5888038" y="589280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2400" dirty="0"/>
              <a:t>1</a:t>
            </a:r>
            <a:endParaRPr lang="zh-TW" altLang="en-US" sz="2400" dirty="0"/>
          </a:p>
        </p:txBody>
      </p:sp>
      <p:cxnSp>
        <p:nvCxnSpPr>
          <p:cNvPr id="35" name="直線單箭頭接點 67">
            <a:extLst>
              <a:ext uri="{FF2B5EF4-FFF2-40B4-BE49-F238E27FC236}">
                <a16:creationId xmlns:a16="http://schemas.microsoft.com/office/drawing/2014/main" id="{B506D650-C32F-4627-9719-A621780227B3}"/>
              </a:ext>
            </a:extLst>
          </p:cNvPr>
          <p:cNvCxnSpPr>
            <a:stCxn id="23" idx="3"/>
          </p:cNvCxnSpPr>
          <p:nvPr/>
        </p:nvCxnSpPr>
        <p:spPr>
          <a:xfrm>
            <a:off x="6157913" y="280988"/>
            <a:ext cx="1420812" cy="12763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68">
            <a:extLst>
              <a:ext uri="{FF2B5EF4-FFF2-40B4-BE49-F238E27FC236}">
                <a16:creationId xmlns:a16="http://schemas.microsoft.com/office/drawing/2014/main" id="{FA6B8672-36F8-4718-A938-43CD19C7AD9F}"/>
              </a:ext>
            </a:extLst>
          </p:cNvPr>
          <p:cNvCxnSpPr>
            <a:stCxn id="24" idx="3"/>
          </p:cNvCxnSpPr>
          <p:nvPr/>
        </p:nvCxnSpPr>
        <p:spPr>
          <a:xfrm>
            <a:off x="6157913" y="749300"/>
            <a:ext cx="1420812" cy="8080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70">
            <a:extLst>
              <a:ext uri="{FF2B5EF4-FFF2-40B4-BE49-F238E27FC236}">
                <a16:creationId xmlns:a16="http://schemas.microsoft.com/office/drawing/2014/main" id="{DA7437B2-1B0F-40E8-BC9C-FC6071D75775}"/>
              </a:ext>
            </a:extLst>
          </p:cNvPr>
          <p:cNvCxnSpPr>
            <a:stCxn id="25" idx="3"/>
          </p:cNvCxnSpPr>
          <p:nvPr/>
        </p:nvCxnSpPr>
        <p:spPr>
          <a:xfrm>
            <a:off x="6157913" y="1192213"/>
            <a:ext cx="1420812" cy="3651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78">
            <a:extLst>
              <a:ext uri="{FF2B5EF4-FFF2-40B4-BE49-F238E27FC236}">
                <a16:creationId xmlns:a16="http://schemas.microsoft.com/office/drawing/2014/main" id="{CC9EA5FA-2535-43E3-8A2F-B790D8C3A1D0}"/>
              </a:ext>
            </a:extLst>
          </p:cNvPr>
          <p:cNvCxnSpPr/>
          <p:nvPr/>
        </p:nvCxnSpPr>
        <p:spPr>
          <a:xfrm flipV="1">
            <a:off x="6176963" y="1597025"/>
            <a:ext cx="1350962" cy="893763"/>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79">
            <a:extLst>
              <a:ext uri="{FF2B5EF4-FFF2-40B4-BE49-F238E27FC236}">
                <a16:creationId xmlns:a16="http://schemas.microsoft.com/office/drawing/2014/main" id="{00E010B1-113B-4FFF-891A-24060A87B257}"/>
              </a:ext>
            </a:extLst>
          </p:cNvPr>
          <p:cNvCxnSpPr>
            <a:endCxn id="44" idx="2"/>
          </p:cNvCxnSpPr>
          <p:nvPr/>
        </p:nvCxnSpPr>
        <p:spPr>
          <a:xfrm flipV="1">
            <a:off x="6176963" y="1536700"/>
            <a:ext cx="1371600" cy="141605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80">
            <a:extLst>
              <a:ext uri="{FF2B5EF4-FFF2-40B4-BE49-F238E27FC236}">
                <a16:creationId xmlns:a16="http://schemas.microsoft.com/office/drawing/2014/main" id="{FBF7D814-9B30-420C-90E6-8150FC23F2AE}"/>
              </a:ext>
            </a:extLst>
          </p:cNvPr>
          <p:cNvCxnSpPr>
            <a:endCxn id="44" idx="2"/>
          </p:cNvCxnSpPr>
          <p:nvPr/>
        </p:nvCxnSpPr>
        <p:spPr>
          <a:xfrm flipV="1">
            <a:off x="6176963" y="1536700"/>
            <a:ext cx="1371600" cy="18637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81">
            <a:extLst>
              <a:ext uri="{FF2B5EF4-FFF2-40B4-BE49-F238E27FC236}">
                <a16:creationId xmlns:a16="http://schemas.microsoft.com/office/drawing/2014/main" id="{FAE24960-A042-4FE8-9C7C-8C5E0EFE7F4E}"/>
              </a:ext>
            </a:extLst>
          </p:cNvPr>
          <p:cNvCxnSpPr>
            <a:stCxn id="31" idx="3"/>
          </p:cNvCxnSpPr>
          <p:nvPr/>
        </p:nvCxnSpPr>
        <p:spPr>
          <a:xfrm flipV="1">
            <a:off x="6157913" y="1644650"/>
            <a:ext cx="1350962" cy="30099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82">
            <a:extLst>
              <a:ext uri="{FF2B5EF4-FFF2-40B4-BE49-F238E27FC236}">
                <a16:creationId xmlns:a16="http://schemas.microsoft.com/office/drawing/2014/main" id="{2CEBD077-C23A-48F0-BD95-9E8FFC192313}"/>
              </a:ext>
            </a:extLst>
          </p:cNvPr>
          <p:cNvCxnSpPr>
            <a:endCxn id="44" idx="2"/>
          </p:cNvCxnSpPr>
          <p:nvPr/>
        </p:nvCxnSpPr>
        <p:spPr>
          <a:xfrm flipV="1">
            <a:off x="6157913" y="1536700"/>
            <a:ext cx="1390650" cy="356552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83">
            <a:extLst>
              <a:ext uri="{FF2B5EF4-FFF2-40B4-BE49-F238E27FC236}">
                <a16:creationId xmlns:a16="http://schemas.microsoft.com/office/drawing/2014/main" id="{57B72B0C-D661-4D03-A65C-4D1B52F97CD9}"/>
              </a:ext>
            </a:extLst>
          </p:cNvPr>
          <p:cNvCxnSpPr>
            <a:endCxn id="44" idx="2"/>
          </p:cNvCxnSpPr>
          <p:nvPr/>
        </p:nvCxnSpPr>
        <p:spPr>
          <a:xfrm flipV="1">
            <a:off x="6157913" y="1536700"/>
            <a:ext cx="1390650" cy="401320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4" name="橢圓 108">
            <a:extLst>
              <a:ext uri="{FF2B5EF4-FFF2-40B4-BE49-F238E27FC236}">
                <a16:creationId xmlns:a16="http://schemas.microsoft.com/office/drawing/2014/main" id="{5355008E-E3A1-49B2-B84E-32E9AA5832FA}"/>
              </a:ext>
            </a:extLst>
          </p:cNvPr>
          <p:cNvSpPr>
            <a:spLocks noChangeArrowheads="1"/>
          </p:cNvSpPr>
          <p:nvPr/>
        </p:nvSpPr>
        <p:spPr bwMode="auto">
          <a:xfrm>
            <a:off x="7548563" y="117792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45" name="橢圓 109">
            <a:extLst>
              <a:ext uri="{FF2B5EF4-FFF2-40B4-BE49-F238E27FC236}">
                <a16:creationId xmlns:a16="http://schemas.microsoft.com/office/drawing/2014/main" id="{B1F3A644-D560-492F-9095-3CAF598BCA06}"/>
              </a:ext>
            </a:extLst>
          </p:cNvPr>
          <p:cNvSpPr>
            <a:spLocks noChangeArrowheads="1"/>
          </p:cNvSpPr>
          <p:nvPr/>
        </p:nvSpPr>
        <p:spPr bwMode="auto">
          <a:xfrm>
            <a:off x="7527925" y="2973388"/>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46" name="橢圓 116">
            <a:extLst>
              <a:ext uri="{FF2B5EF4-FFF2-40B4-BE49-F238E27FC236}">
                <a16:creationId xmlns:a16="http://schemas.microsoft.com/office/drawing/2014/main" id="{BC3B0016-F7AC-4C73-B79B-DF8CA4214933}"/>
              </a:ext>
            </a:extLst>
          </p:cNvPr>
          <p:cNvSpPr/>
          <p:nvPr/>
        </p:nvSpPr>
        <p:spPr>
          <a:xfrm>
            <a:off x="446088" y="160338"/>
            <a:ext cx="455612" cy="455612"/>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47" name="橢圓 117">
            <a:extLst>
              <a:ext uri="{FF2B5EF4-FFF2-40B4-BE49-F238E27FC236}">
                <a16:creationId xmlns:a16="http://schemas.microsoft.com/office/drawing/2014/main" id="{7D27D86B-97B6-4105-891D-7567E85387D9}"/>
              </a:ext>
            </a:extLst>
          </p:cNvPr>
          <p:cNvSpPr/>
          <p:nvPr/>
        </p:nvSpPr>
        <p:spPr>
          <a:xfrm>
            <a:off x="998538" y="131763"/>
            <a:ext cx="455612" cy="45561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48" name="橢圓 118">
            <a:extLst>
              <a:ext uri="{FF2B5EF4-FFF2-40B4-BE49-F238E27FC236}">
                <a16:creationId xmlns:a16="http://schemas.microsoft.com/office/drawing/2014/main" id="{28F7D23A-ECE8-4B3A-A064-1ECA51345459}"/>
              </a:ext>
            </a:extLst>
          </p:cNvPr>
          <p:cNvSpPr/>
          <p:nvPr/>
        </p:nvSpPr>
        <p:spPr>
          <a:xfrm>
            <a:off x="1509713" y="146050"/>
            <a:ext cx="455612" cy="45402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49" name="橢圓 119">
            <a:extLst>
              <a:ext uri="{FF2B5EF4-FFF2-40B4-BE49-F238E27FC236}">
                <a16:creationId xmlns:a16="http://schemas.microsoft.com/office/drawing/2014/main" id="{53A75A66-03EB-44E5-836C-751B667B1BFD}"/>
              </a:ext>
            </a:extLst>
          </p:cNvPr>
          <p:cNvSpPr/>
          <p:nvPr/>
        </p:nvSpPr>
        <p:spPr>
          <a:xfrm>
            <a:off x="446088" y="619125"/>
            <a:ext cx="455612" cy="455613"/>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50" name="橢圓 120">
            <a:extLst>
              <a:ext uri="{FF2B5EF4-FFF2-40B4-BE49-F238E27FC236}">
                <a16:creationId xmlns:a16="http://schemas.microsoft.com/office/drawing/2014/main" id="{48DC5ACB-2BB4-47DC-8EE9-64202AD6233E}"/>
              </a:ext>
            </a:extLst>
          </p:cNvPr>
          <p:cNvSpPr/>
          <p:nvPr/>
        </p:nvSpPr>
        <p:spPr>
          <a:xfrm>
            <a:off x="998538" y="590550"/>
            <a:ext cx="455612" cy="455613"/>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51" name="橢圓 121">
            <a:extLst>
              <a:ext uri="{FF2B5EF4-FFF2-40B4-BE49-F238E27FC236}">
                <a16:creationId xmlns:a16="http://schemas.microsoft.com/office/drawing/2014/main" id="{4F2FFC12-E2B7-4AF3-8E1B-6EEDD8DDA5A1}"/>
              </a:ext>
            </a:extLst>
          </p:cNvPr>
          <p:cNvSpPr/>
          <p:nvPr/>
        </p:nvSpPr>
        <p:spPr>
          <a:xfrm>
            <a:off x="1509713" y="603250"/>
            <a:ext cx="455612" cy="45561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52" name="橢圓 122">
            <a:extLst>
              <a:ext uri="{FF2B5EF4-FFF2-40B4-BE49-F238E27FC236}">
                <a16:creationId xmlns:a16="http://schemas.microsoft.com/office/drawing/2014/main" id="{5052D895-1C86-4240-8BFD-9F15FF9C8618}"/>
              </a:ext>
            </a:extLst>
          </p:cNvPr>
          <p:cNvSpPr/>
          <p:nvPr/>
        </p:nvSpPr>
        <p:spPr>
          <a:xfrm>
            <a:off x="458788" y="1074738"/>
            <a:ext cx="455612" cy="455612"/>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53" name="橢圓 123">
            <a:extLst>
              <a:ext uri="{FF2B5EF4-FFF2-40B4-BE49-F238E27FC236}">
                <a16:creationId xmlns:a16="http://schemas.microsoft.com/office/drawing/2014/main" id="{AFA9EEC6-DAEF-45AF-A6E0-6523BA0AA3C4}"/>
              </a:ext>
            </a:extLst>
          </p:cNvPr>
          <p:cNvSpPr/>
          <p:nvPr/>
        </p:nvSpPr>
        <p:spPr>
          <a:xfrm>
            <a:off x="1011238" y="1046163"/>
            <a:ext cx="455612" cy="455612"/>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54" name="橢圓 124">
            <a:extLst>
              <a:ext uri="{FF2B5EF4-FFF2-40B4-BE49-F238E27FC236}">
                <a16:creationId xmlns:a16="http://schemas.microsoft.com/office/drawing/2014/main" id="{FEFB7970-FA76-493D-A5B3-45116E883C8A}"/>
              </a:ext>
            </a:extLst>
          </p:cNvPr>
          <p:cNvSpPr/>
          <p:nvPr/>
        </p:nvSpPr>
        <p:spPr>
          <a:xfrm>
            <a:off x="1522413" y="1058863"/>
            <a:ext cx="455612" cy="455612"/>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55" name="文字方塊 66">
            <a:extLst>
              <a:ext uri="{FF2B5EF4-FFF2-40B4-BE49-F238E27FC236}">
                <a16:creationId xmlns:a16="http://schemas.microsoft.com/office/drawing/2014/main" id="{05E60B51-46E2-41B3-8B9E-C9DA0780F0EE}"/>
              </a:ext>
            </a:extLst>
          </p:cNvPr>
          <p:cNvSpPr txBox="1">
            <a:spLocks noChangeArrowheads="1"/>
          </p:cNvSpPr>
          <p:nvPr/>
        </p:nvSpPr>
        <p:spPr bwMode="auto">
          <a:xfrm>
            <a:off x="6515100" y="5761038"/>
            <a:ext cx="2628900" cy="460375"/>
          </a:xfrm>
          <a:prstGeom prst="rect">
            <a:avLst/>
          </a:prstGeom>
          <a:gradFill rotWithShape="1">
            <a:gsLst>
              <a:gs pos="0">
                <a:srgbClr val="F7F6FF"/>
              </a:gs>
              <a:gs pos="64999">
                <a:srgbClr val="ECEBFF"/>
              </a:gs>
              <a:gs pos="100000">
                <a:srgbClr val="E5E3FF"/>
              </a:gs>
            </a:gsLst>
            <a:lin ang="5400000" scaled="1"/>
          </a:gradFill>
          <a:ln w="9525">
            <a:solidFill>
              <a:srgbClr val="D4D3E7"/>
            </a:solidFill>
            <a:miter lim="800000"/>
            <a:headEnd/>
            <a:tailEnd/>
          </a:ln>
          <a:effectLst>
            <a:outerShdw blurRad="40000" dist="20000" dir="5400000" rotWithShape="0">
              <a:srgbClr val="808080">
                <a:alpha val="37999"/>
              </a:srgbClr>
            </a:outerShdw>
          </a:effectLst>
        </p:spPr>
        <p:txBody>
          <a:bodyPr>
            <a:spAutoFit/>
          </a:bodyPr>
          <a:lstStyle/>
          <a:p>
            <a:pPr eaLnBrk="1" hangingPunct="1">
              <a:defRPr/>
            </a:pPr>
            <a:r>
              <a:rPr lang="en-US" altLang="zh-TW" sz="2400" dirty="0">
                <a:solidFill>
                  <a:schemeClr val="dk1"/>
                </a:solidFill>
                <a:latin typeface="+mn-lt"/>
                <a:ea typeface="+mn-ea"/>
              </a:rPr>
              <a:t>Shared weights</a:t>
            </a:r>
            <a:endParaRPr lang="zh-TW" altLang="en-US" sz="2400" dirty="0">
              <a:solidFill>
                <a:schemeClr val="dk1"/>
              </a:solidFill>
              <a:latin typeface="+mn-lt"/>
              <a:ea typeface="+mn-ea"/>
            </a:endParaRPr>
          </a:p>
        </p:txBody>
      </p:sp>
      <p:cxnSp>
        <p:nvCxnSpPr>
          <p:cNvPr id="56" name="直線單箭頭接點 71">
            <a:extLst>
              <a:ext uri="{FF2B5EF4-FFF2-40B4-BE49-F238E27FC236}">
                <a16:creationId xmlns:a16="http://schemas.microsoft.com/office/drawing/2014/main" id="{1A05BD1B-76E7-426F-ACF7-C35AE7FF5437}"/>
              </a:ext>
            </a:extLst>
          </p:cNvPr>
          <p:cNvCxnSpPr>
            <a:stCxn id="24" idx="3"/>
            <a:endCxn id="45" idx="2"/>
          </p:cNvCxnSpPr>
          <p:nvPr/>
        </p:nvCxnSpPr>
        <p:spPr>
          <a:xfrm>
            <a:off x="6157913" y="749300"/>
            <a:ext cx="1370012" cy="25844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72">
            <a:extLst>
              <a:ext uri="{FF2B5EF4-FFF2-40B4-BE49-F238E27FC236}">
                <a16:creationId xmlns:a16="http://schemas.microsoft.com/office/drawing/2014/main" id="{9CC245B6-1E48-46CD-B9A5-037423A15466}"/>
              </a:ext>
            </a:extLst>
          </p:cNvPr>
          <p:cNvCxnSpPr>
            <a:stCxn id="25" idx="3"/>
            <a:endCxn id="45" idx="2"/>
          </p:cNvCxnSpPr>
          <p:nvPr/>
        </p:nvCxnSpPr>
        <p:spPr>
          <a:xfrm>
            <a:off x="6157913" y="1192213"/>
            <a:ext cx="1370012" cy="21415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73">
            <a:extLst>
              <a:ext uri="{FF2B5EF4-FFF2-40B4-BE49-F238E27FC236}">
                <a16:creationId xmlns:a16="http://schemas.microsoft.com/office/drawing/2014/main" id="{113A9A27-1CC7-45E7-A2A9-5F5CB92F9940}"/>
              </a:ext>
            </a:extLst>
          </p:cNvPr>
          <p:cNvCxnSpPr>
            <a:stCxn id="26" idx="3"/>
            <a:endCxn id="45" idx="2"/>
          </p:cNvCxnSpPr>
          <p:nvPr/>
        </p:nvCxnSpPr>
        <p:spPr>
          <a:xfrm>
            <a:off x="6157913" y="1654175"/>
            <a:ext cx="1370012" cy="167957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74">
            <a:extLst>
              <a:ext uri="{FF2B5EF4-FFF2-40B4-BE49-F238E27FC236}">
                <a16:creationId xmlns:a16="http://schemas.microsoft.com/office/drawing/2014/main" id="{C34B5AFA-56B1-4150-A748-7B6FD032C5A9}"/>
              </a:ext>
            </a:extLst>
          </p:cNvPr>
          <p:cNvCxnSpPr>
            <a:endCxn id="45" idx="2"/>
          </p:cNvCxnSpPr>
          <p:nvPr/>
        </p:nvCxnSpPr>
        <p:spPr>
          <a:xfrm>
            <a:off x="6186488" y="2981325"/>
            <a:ext cx="1341437" cy="35242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75">
            <a:extLst>
              <a:ext uri="{FF2B5EF4-FFF2-40B4-BE49-F238E27FC236}">
                <a16:creationId xmlns:a16="http://schemas.microsoft.com/office/drawing/2014/main" id="{91C47288-E2A5-4F9C-A75C-7735DBA3018D}"/>
              </a:ext>
            </a:extLst>
          </p:cNvPr>
          <p:cNvCxnSpPr>
            <a:endCxn id="45" idx="2"/>
          </p:cNvCxnSpPr>
          <p:nvPr/>
        </p:nvCxnSpPr>
        <p:spPr>
          <a:xfrm flipV="1">
            <a:off x="6173788" y="3333750"/>
            <a:ext cx="1354137" cy="125413"/>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76">
            <a:extLst>
              <a:ext uri="{FF2B5EF4-FFF2-40B4-BE49-F238E27FC236}">
                <a16:creationId xmlns:a16="http://schemas.microsoft.com/office/drawing/2014/main" id="{72B928C9-6C63-4917-A98F-95C7FE1CE7EA}"/>
              </a:ext>
            </a:extLst>
          </p:cNvPr>
          <p:cNvCxnSpPr>
            <a:endCxn id="45" idx="2"/>
          </p:cNvCxnSpPr>
          <p:nvPr/>
        </p:nvCxnSpPr>
        <p:spPr>
          <a:xfrm flipV="1">
            <a:off x="6173788" y="3333750"/>
            <a:ext cx="1354137" cy="56991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77">
            <a:extLst>
              <a:ext uri="{FF2B5EF4-FFF2-40B4-BE49-F238E27FC236}">
                <a16:creationId xmlns:a16="http://schemas.microsoft.com/office/drawing/2014/main" id="{1EA7762C-891C-4F5C-AD88-BC2495F7015C}"/>
              </a:ext>
            </a:extLst>
          </p:cNvPr>
          <p:cNvCxnSpPr>
            <a:stCxn id="32" idx="3"/>
          </p:cNvCxnSpPr>
          <p:nvPr/>
        </p:nvCxnSpPr>
        <p:spPr>
          <a:xfrm flipV="1">
            <a:off x="6157913" y="3360738"/>
            <a:ext cx="1336675" cy="176212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84">
            <a:extLst>
              <a:ext uri="{FF2B5EF4-FFF2-40B4-BE49-F238E27FC236}">
                <a16:creationId xmlns:a16="http://schemas.microsoft.com/office/drawing/2014/main" id="{0FCE1539-B61A-4ED1-AEBF-3805688856DD}"/>
              </a:ext>
            </a:extLst>
          </p:cNvPr>
          <p:cNvCxnSpPr>
            <a:stCxn id="33" idx="3"/>
          </p:cNvCxnSpPr>
          <p:nvPr/>
        </p:nvCxnSpPr>
        <p:spPr>
          <a:xfrm flipV="1">
            <a:off x="6157913" y="3327400"/>
            <a:ext cx="1358900" cy="223837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85">
            <a:extLst>
              <a:ext uri="{FF2B5EF4-FFF2-40B4-BE49-F238E27FC236}">
                <a16:creationId xmlns:a16="http://schemas.microsoft.com/office/drawing/2014/main" id="{98D851B6-D965-43A2-8046-2493E0207F6A}"/>
              </a:ext>
            </a:extLst>
          </p:cNvPr>
          <p:cNvCxnSpPr>
            <a:stCxn id="34" idx="3"/>
          </p:cNvCxnSpPr>
          <p:nvPr/>
        </p:nvCxnSpPr>
        <p:spPr>
          <a:xfrm flipV="1">
            <a:off x="6157913" y="3389313"/>
            <a:ext cx="1343025" cy="2638425"/>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6514" name="文字方塊 87">
            <a:extLst>
              <a:ext uri="{FF2B5EF4-FFF2-40B4-BE49-F238E27FC236}">
                <a16:creationId xmlns:a16="http://schemas.microsoft.com/office/drawing/2014/main" id="{57584B4A-C7C9-4186-A246-6DD4DE63D46F}"/>
              </a:ext>
            </a:extLst>
          </p:cNvPr>
          <p:cNvSpPr txBox="1">
            <a:spLocks noChangeArrowheads="1"/>
          </p:cNvSpPr>
          <p:nvPr/>
        </p:nvSpPr>
        <p:spPr bwMode="auto">
          <a:xfrm>
            <a:off x="708025" y="4640263"/>
            <a:ext cx="2347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400"/>
              <a:t>6 x 6 image</a:t>
            </a:r>
            <a:endParaRPr lang="zh-TW" altLang="en-US" sz="2400"/>
          </a:p>
        </p:txBody>
      </p:sp>
      <p:pic>
        <p:nvPicPr>
          <p:cNvPr id="66" name="圖片 86">
            <a:extLst>
              <a:ext uri="{FF2B5EF4-FFF2-40B4-BE49-F238E27FC236}">
                <a16:creationId xmlns:a16="http://schemas.microsoft.com/office/drawing/2014/main" id="{9A750DCC-0485-45AA-B1AA-DA6791B4FC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4625" y="1216025"/>
            <a:ext cx="2230438" cy="2243138"/>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cxnSp>
        <p:nvCxnSpPr>
          <p:cNvPr id="67" name="直線單箭頭接點 34">
            <a:extLst>
              <a:ext uri="{FF2B5EF4-FFF2-40B4-BE49-F238E27FC236}">
                <a16:creationId xmlns:a16="http://schemas.microsoft.com/office/drawing/2014/main" id="{101E6C1C-8785-4F7E-95FB-E6E08CE4F6A5}"/>
              </a:ext>
            </a:extLst>
          </p:cNvPr>
          <p:cNvCxnSpPr/>
          <p:nvPr/>
        </p:nvCxnSpPr>
        <p:spPr>
          <a:xfrm flipV="1">
            <a:off x="2328863" y="1557338"/>
            <a:ext cx="944562" cy="9334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33">
            <a:extLst>
              <a:ext uri="{FF2B5EF4-FFF2-40B4-BE49-F238E27FC236}">
                <a16:creationId xmlns:a16="http://schemas.microsoft.com/office/drawing/2014/main" id="{09B35694-6CEE-4982-8102-0691D0303374}"/>
              </a:ext>
            </a:extLst>
          </p:cNvPr>
          <p:cNvCxnSpPr/>
          <p:nvPr/>
        </p:nvCxnSpPr>
        <p:spPr>
          <a:xfrm>
            <a:off x="2022475" y="838200"/>
            <a:ext cx="1250950" cy="685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文字方塊 91">
            <a:extLst>
              <a:ext uri="{FF2B5EF4-FFF2-40B4-BE49-F238E27FC236}">
                <a16:creationId xmlns:a16="http://schemas.microsoft.com/office/drawing/2014/main" id="{2C7345A2-95A3-409E-BE64-03B21DDB4355}"/>
              </a:ext>
            </a:extLst>
          </p:cNvPr>
          <p:cNvSpPr txBox="1"/>
          <p:nvPr/>
        </p:nvSpPr>
        <p:spPr>
          <a:xfrm>
            <a:off x="609600" y="5257800"/>
            <a:ext cx="3483048" cy="46166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eaLnBrk="1" hangingPunct="1">
              <a:defRPr/>
            </a:pPr>
            <a:r>
              <a:rPr lang="en-US" altLang="zh-TW" sz="2400" dirty="0">
                <a:solidFill>
                  <a:srgbClr val="000000"/>
                </a:solidFill>
              </a:rPr>
              <a:t>Fewer parameters</a:t>
            </a:r>
            <a:endParaRPr lang="zh-TW" altLang="en-US" sz="2400" dirty="0">
              <a:solidFill>
                <a:srgbClr val="000000"/>
              </a:solidFill>
            </a:endParaRPr>
          </a:p>
        </p:txBody>
      </p:sp>
      <p:sp>
        <p:nvSpPr>
          <p:cNvPr id="70" name="文字方塊 92">
            <a:extLst>
              <a:ext uri="{FF2B5EF4-FFF2-40B4-BE49-F238E27FC236}">
                <a16:creationId xmlns:a16="http://schemas.microsoft.com/office/drawing/2014/main" id="{BCFC56D0-1ED5-4EB5-85D3-9883A2BFDB79}"/>
              </a:ext>
            </a:extLst>
          </p:cNvPr>
          <p:cNvSpPr txBox="1"/>
          <p:nvPr/>
        </p:nvSpPr>
        <p:spPr>
          <a:xfrm>
            <a:off x="629478" y="5937959"/>
            <a:ext cx="3485322" cy="46166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eaLnBrk="1" hangingPunct="1">
              <a:defRPr/>
            </a:pPr>
            <a:r>
              <a:rPr lang="en-US" altLang="zh-TW" sz="2400" dirty="0">
                <a:solidFill>
                  <a:srgbClr val="000000"/>
                </a:solidFill>
              </a:rPr>
              <a:t>Even fewer parameters</a:t>
            </a:r>
            <a:endParaRPr lang="zh-TW" altLang="en-US" sz="24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863B-7E0B-48F4-BF18-9FE552C4C770}"/>
              </a:ext>
            </a:extLst>
          </p:cNvPr>
          <p:cNvSpPr>
            <a:spLocks noGrp="1"/>
          </p:cNvSpPr>
          <p:nvPr>
            <p:ph type="title"/>
          </p:nvPr>
        </p:nvSpPr>
        <p:spPr/>
        <p:txBody>
          <a:bodyPr/>
          <a:lstStyle/>
          <a:p>
            <a:r>
              <a:rPr lang="en-IN" b="1" dirty="0">
                <a:solidFill>
                  <a:srgbClr val="FF0000"/>
                </a:solidFill>
                <a:latin typeface="Tahoma" panose="020B0604030504040204" pitchFamily="34" charset="0"/>
                <a:ea typeface="Tahoma" panose="020B0604030504040204" pitchFamily="34" charset="0"/>
                <a:cs typeface="Tahoma" panose="020B0604030504040204" pitchFamily="34" charset="0"/>
              </a:rPr>
              <a:t>Convolutions: More detail</a:t>
            </a:r>
          </a:p>
        </p:txBody>
      </p:sp>
      <p:sp>
        <p:nvSpPr>
          <p:cNvPr id="4" name="Date Placeholder 3">
            <a:extLst>
              <a:ext uri="{FF2B5EF4-FFF2-40B4-BE49-F238E27FC236}">
                <a16:creationId xmlns:a16="http://schemas.microsoft.com/office/drawing/2014/main" id="{4885E326-07DB-4533-9C2A-676CBF43BD70}"/>
              </a:ext>
            </a:extLst>
          </p:cNvPr>
          <p:cNvSpPr>
            <a:spLocks noGrp="1"/>
          </p:cNvSpPr>
          <p:nvPr>
            <p:ph type="dt" sz="half" idx="10"/>
          </p:nvPr>
        </p:nvSpPr>
        <p:spPr/>
        <p:txBody>
          <a:bodyPr/>
          <a:lstStyle/>
          <a:p>
            <a:fld id="{4AFF1884-60C3-441C-BDB9-EB1118076936}" type="datetime1">
              <a:rPr lang="en-US" smtClean="0"/>
              <a:t>4/29/2022</a:t>
            </a:fld>
            <a:endParaRPr lang="en-US" dirty="0"/>
          </a:p>
        </p:txBody>
      </p:sp>
      <p:sp>
        <p:nvSpPr>
          <p:cNvPr id="5" name="Slide Number Placeholder 4">
            <a:extLst>
              <a:ext uri="{FF2B5EF4-FFF2-40B4-BE49-F238E27FC236}">
                <a16:creationId xmlns:a16="http://schemas.microsoft.com/office/drawing/2014/main" id="{2EDB40B6-6D5F-4726-9C87-0E798AB3B731}"/>
              </a:ext>
            </a:extLst>
          </p:cNvPr>
          <p:cNvSpPr>
            <a:spLocks noGrp="1"/>
          </p:cNvSpPr>
          <p:nvPr>
            <p:ph type="sldNum" sz="quarter" idx="12"/>
          </p:nvPr>
        </p:nvSpPr>
        <p:spPr/>
        <p:txBody>
          <a:bodyPr/>
          <a:lstStyle/>
          <a:p>
            <a:fld id="{28FE0516-50B9-46E1-A8D9-1B5778713E50}" type="slidenum">
              <a:rPr lang="en-US" smtClean="0"/>
              <a:t>47</a:t>
            </a:fld>
            <a:endParaRPr lang="en-US" dirty="0"/>
          </a:p>
        </p:txBody>
      </p:sp>
      <p:graphicFrame>
        <p:nvGraphicFramePr>
          <p:cNvPr id="9" name="Content Placeholder 8">
            <a:extLst>
              <a:ext uri="{FF2B5EF4-FFF2-40B4-BE49-F238E27FC236}">
                <a16:creationId xmlns:a16="http://schemas.microsoft.com/office/drawing/2014/main" id="{ECF51AD3-D0EB-4660-A33F-B1856530825E}"/>
              </a:ext>
            </a:extLst>
          </p:cNvPr>
          <p:cNvGraphicFramePr>
            <a:graphicFrameLocks noGrp="1"/>
          </p:cNvGraphicFramePr>
          <p:nvPr>
            <p:ph idx="1"/>
            <p:extLst>
              <p:ext uri="{D42A27DB-BD31-4B8C-83A1-F6EECF244321}">
                <p14:modId xmlns:p14="http://schemas.microsoft.com/office/powerpoint/2010/main" val="2738823059"/>
              </p:ext>
            </p:extLst>
          </p:nvPr>
        </p:nvGraphicFramePr>
        <p:xfrm>
          <a:off x="461394" y="2657757"/>
          <a:ext cx="2281209" cy="2352729"/>
        </p:xfrm>
        <a:graphic>
          <a:graphicData uri="http://schemas.openxmlformats.org/drawingml/2006/table">
            <a:tbl>
              <a:tblPr firstRow="1" firstCol="1" bandRow="1">
                <a:tableStyleId>{D7AC3CCA-C797-4891-BE02-D94E43425B78}</a:tableStyleId>
              </a:tblPr>
              <a:tblGrid>
                <a:gridCol w="384114">
                  <a:extLst>
                    <a:ext uri="{9D8B030D-6E8A-4147-A177-3AD203B41FA5}">
                      <a16:colId xmlns:a16="http://schemas.microsoft.com/office/drawing/2014/main" val="2417230200"/>
                    </a:ext>
                  </a:extLst>
                </a:gridCol>
                <a:gridCol w="379419">
                  <a:extLst>
                    <a:ext uri="{9D8B030D-6E8A-4147-A177-3AD203B41FA5}">
                      <a16:colId xmlns:a16="http://schemas.microsoft.com/office/drawing/2014/main" val="3583839506"/>
                    </a:ext>
                  </a:extLst>
                </a:gridCol>
                <a:gridCol w="379419">
                  <a:extLst>
                    <a:ext uri="{9D8B030D-6E8A-4147-A177-3AD203B41FA5}">
                      <a16:colId xmlns:a16="http://schemas.microsoft.com/office/drawing/2014/main" val="2395837343"/>
                    </a:ext>
                  </a:extLst>
                </a:gridCol>
                <a:gridCol w="379419">
                  <a:extLst>
                    <a:ext uri="{9D8B030D-6E8A-4147-A177-3AD203B41FA5}">
                      <a16:colId xmlns:a16="http://schemas.microsoft.com/office/drawing/2014/main" val="2627025297"/>
                    </a:ext>
                  </a:extLst>
                </a:gridCol>
                <a:gridCol w="379419">
                  <a:extLst>
                    <a:ext uri="{9D8B030D-6E8A-4147-A177-3AD203B41FA5}">
                      <a16:colId xmlns:a16="http://schemas.microsoft.com/office/drawing/2014/main" val="899337020"/>
                    </a:ext>
                  </a:extLst>
                </a:gridCol>
                <a:gridCol w="379419">
                  <a:extLst>
                    <a:ext uri="{9D8B030D-6E8A-4147-A177-3AD203B41FA5}">
                      <a16:colId xmlns:a16="http://schemas.microsoft.com/office/drawing/2014/main" val="4083176829"/>
                    </a:ext>
                  </a:extLst>
                </a:gridCol>
              </a:tblGrid>
              <a:tr h="470536">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2D050"/>
                    </a:solidFill>
                  </a:tcPr>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2D050"/>
                    </a:solidFill>
                  </a:tcPr>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2D050"/>
                    </a:solidFill>
                  </a:tcPr>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06292727"/>
                  </a:ext>
                </a:extLst>
              </a:tr>
              <a:tr h="373029">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2D050"/>
                    </a:solidFill>
                  </a:tcPr>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2D050"/>
                    </a:solidFill>
                  </a:tcPr>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2D050"/>
                    </a:solidFill>
                  </a:tcPr>
                </a:tc>
                <a:tc>
                  <a:txBody>
                    <a:bodyPr/>
                    <a:lstStyle/>
                    <a:p>
                      <a:pPr>
                        <a:lnSpc>
                          <a:spcPct val="107000"/>
                        </a:lnSpc>
                        <a:spcAft>
                          <a:spcPts val="800"/>
                        </a:spcAft>
                      </a:pPr>
                      <a:r>
                        <a:rPr lang="en-IN" sz="1100" dirty="0">
                          <a:effectLst/>
                        </a:rPr>
                        <a:t> </a:t>
                      </a:r>
                      <a:r>
                        <a:rPr lang="en-IN" sz="2000" dirty="0">
                          <a:effectLst/>
                        </a:rPr>
                        <a:t>F</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9495067"/>
                  </a:ext>
                </a:extLst>
              </a:tr>
              <a:tr h="390077">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2D050"/>
                    </a:solidFill>
                  </a:tcPr>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2D050"/>
                    </a:solidFill>
                  </a:tcPr>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2D050"/>
                    </a:solidFill>
                  </a:tcPr>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9731590"/>
                  </a:ext>
                </a:extLst>
              </a:tr>
              <a:tr h="373029">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dirty="0">
                          <a:effectLst/>
                        </a:rPr>
                        <a:t> </a:t>
                      </a:r>
                      <a:r>
                        <a:rPr lang="en-IN" sz="2000" dirty="0">
                          <a:effectLst/>
                        </a:rPr>
                        <a:t>F</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86307453"/>
                  </a:ext>
                </a:extLst>
              </a:tr>
              <a:tr h="373029">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2006757"/>
                  </a:ext>
                </a:extLst>
              </a:tr>
              <a:tr h="373029">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42167858"/>
                  </a:ext>
                </a:extLst>
              </a:tr>
            </a:tbl>
          </a:graphicData>
        </a:graphic>
      </p:graphicFrame>
      <p:sp>
        <p:nvSpPr>
          <p:cNvPr id="11" name="TextBox 10">
            <a:extLst>
              <a:ext uri="{FF2B5EF4-FFF2-40B4-BE49-F238E27FC236}">
                <a16:creationId xmlns:a16="http://schemas.microsoft.com/office/drawing/2014/main" id="{AE628940-05C8-4C8C-B2F7-B4E292ACA47B}"/>
              </a:ext>
            </a:extLst>
          </p:cNvPr>
          <p:cNvSpPr txBox="1"/>
          <p:nvPr/>
        </p:nvSpPr>
        <p:spPr>
          <a:xfrm>
            <a:off x="3435532" y="2828970"/>
            <a:ext cx="5590903" cy="2062103"/>
          </a:xfrm>
          <a:prstGeom prst="rect">
            <a:avLst/>
          </a:prstGeom>
          <a:noFill/>
        </p:spPr>
        <p:txBody>
          <a:bodyPr wrap="square">
            <a:spAutoFit/>
          </a:bodyPr>
          <a:lstStyle/>
          <a:p>
            <a:r>
              <a:rPr lang="en-IN" sz="3200" dirty="0"/>
              <a:t>Output size: (N - F) / stride + 1 </a:t>
            </a:r>
          </a:p>
          <a:p>
            <a:r>
              <a:rPr lang="en-IN" sz="3200" dirty="0"/>
              <a:t>e.g. N = 6, F = 3: </a:t>
            </a:r>
          </a:p>
          <a:p>
            <a:r>
              <a:rPr lang="en-IN" sz="3200" dirty="0"/>
              <a:t>stride 1 =&gt; (6 - 3)/1 + 1 = 4 </a:t>
            </a:r>
          </a:p>
          <a:p>
            <a:r>
              <a:rPr lang="en-IN" sz="3200" dirty="0"/>
              <a:t>stride 2 =&gt; (6 - 3)/2 + 1 </a:t>
            </a:r>
            <a:r>
              <a:rPr lang="en-IN" sz="3200"/>
              <a:t>= 2.5</a:t>
            </a:r>
            <a:endParaRPr lang="en-IN" sz="3200" dirty="0"/>
          </a:p>
        </p:txBody>
      </p:sp>
      <p:sp>
        <p:nvSpPr>
          <p:cNvPr id="12" name="TextBox 11">
            <a:extLst>
              <a:ext uri="{FF2B5EF4-FFF2-40B4-BE49-F238E27FC236}">
                <a16:creationId xmlns:a16="http://schemas.microsoft.com/office/drawing/2014/main" id="{E41D267A-8352-4D64-832A-2CC663017560}"/>
              </a:ext>
            </a:extLst>
          </p:cNvPr>
          <p:cNvSpPr txBox="1"/>
          <p:nvPr/>
        </p:nvSpPr>
        <p:spPr>
          <a:xfrm>
            <a:off x="1358537" y="2294193"/>
            <a:ext cx="333746" cy="369332"/>
          </a:xfrm>
          <a:prstGeom prst="rect">
            <a:avLst/>
          </a:prstGeom>
          <a:noFill/>
        </p:spPr>
        <p:txBody>
          <a:bodyPr wrap="none" rtlCol="0">
            <a:spAutoFit/>
          </a:bodyPr>
          <a:lstStyle/>
          <a:p>
            <a:r>
              <a:rPr lang="en-IN" dirty="0"/>
              <a:t>N</a:t>
            </a:r>
          </a:p>
        </p:txBody>
      </p:sp>
    </p:spTree>
    <p:extLst>
      <p:ext uri="{BB962C8B-B14F-4D97-AF65-F5344CB8AC3E}">
        <p14:creationId xmlns:p14="http://schemas.microsoft.com/office/powerpoint/2010/main" val="3172134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5C1C-E2DB-474E-BFEF-491B8ED937CB}"/>
              </a:ext>
            </a:extLst>
          </p:cNvPr>
          <p:cNvSpPr>
            <a:spLocks noGrp="1"/>
          </p:cNvSpPr>
          <p:nvPr>
            <p:ph type="title"/>
          </p:nvPr>
        </p:nvSpPr>
        <p:spPr/>
        <p:txBody>
          <a:bodyPr/>
          <a:lstStyle/>
          <a:p>
            <a:r>
              <a:rPr lang="en-IN" b="1" dirty="0">
                <a:solidFill>
                  <a:srgbClr val="FF0000"/>
                </a:solidFill>
                <a:latin typeface="Tahoma" panose="020B0604030504040204" pitchFamily="34" charset="0"/>
                <a:ea typeface="Tahoma" panose="020B0604030504040204" pitchFamily="34" charset="0"/>
                <a:cs typeface="Tahoma" panose="020B0604030504040204" pitchFamily="34" charset="0"/>
              </a:rPr>
              <a:t>Convolutions: More detail</a:t>
            </a:r>
            <a:endParaRPr lang="en-IN" dirty="0"/>
          </a:p>
        </p:txBody>
      </p:sp>
      <p:graphicFrame>
        <p:nvGraphicFramePr>
          <p:cNvPr id="6" name="Content Placeholder 5">
            <a:extLst>
              <a:ext uri="{FF2B5EF4-FFF2-40B4-BE49-F238E27FC236}">
                <a16:creationId xmlns:a16="http://schemas.microsoft.com/office/drawing/2014/main" id="{AADE3CAB-2E74-4BF9-82A9-030B562EEBD9}"/>
              </a:ext>
            </a:extLst>
          </p:cNvPr>
          <p:cNvGraphicFramePr>
            <a:graphicFrameLocks noGrp="1"/>
          </p:cNvGraphicFramePr>
          <p:nvPr>
            <p:ph idx="1"/>
            <p:extLst>
              <p:ext uri="{D42A27DB-BD31-4B8C-83A1-F6EECF244321}">
                <p14:modId xmlns:p14="http://schemas.microsoft.com/office/powerpoint/2010/main" val="2361564469"/>
              </p:ext>
            </p:extLst>
          </p:nvPr>
        </p:nvGraphicFramePr>
        <p:xfrm>
          <a:off x="171450" y="2825053"/>
          <a:ext cx="3405887" cy="3197860"/>
        </p:xfrm>
        <a:graphic>
          <a:graphicData uri="http://schemas.openxmlformats.org/drawingml/2006/table">
            <a:tbl>
              <a:tblPr firstRow="1" firstCol="1" bandRow="1">
                <a:tableStyleId>{616DA210-FB5B-4158-B5E0-FEB733F419BA}</a:tableStyleId>
              </a:tblPr>
              <a:tblGrid>
                <a:gridCol w="377889">
                  <a:extLst>
                    <a:ext uri="{9D8B030D-6E8A-4147-A177-3AD203B41FA5}">
                      <a16:colId xmlns:a16="http://schemas.microsoft.com/office/drawing/2014/main" val="358674903"/>
                    </a:ext>
                  </a:extLst>
                </a:gridCol>
                <a:gridCol w="377889">
                  <a:extLst>
                    <a:ext uri="{9D8B030D-6E8A-4147-A177-3AD203B41FA5}">
                      <a16:colId xmlns:a16="http://schemas.microsoft.com/office/drawing/2014/main" val="3027852823"/>
                    </a:ext>
                  </a:extLst>
                </a:gridCol>
                <a:gridCol w="378587">
                  <a:extLst>
                    <a:ext uri="{9D8B030D-6E8A-4147-A177-3AD203B41FA5}">
                      <a16:colId xmlns:a16="http://schemas.microsoft.com/office/drawing/2014/main" val="332568570"/>
                    </a:ext>
                  </a:extLst>
                </a:gridCol>
                <a:gridCol w="378587">
                  <a:extLst>
                    <a:ext uri="{9D8B030D-6E8A-4147-A177-3AD203B41FA5}">
                      <a16:colId xmlns:a16="http://schemas.microsoft.com/office/drawing/2014/main" val="3252193302"/>
                    </a:ext>
                  </a:extLst>
                </a:gridCol>
                <a:gridCol w="378587">
                  <a:extLst>
                    <a:ext uri="{9D8B030D-6E8A-4147-A177-3AD203B41FA5}">
                      <a16:colId xmlns:a16="http://schemas.microsoft.com/office/drawing/2014/main" val="1153142342"/>
                    </a:ext>
                  </a:extLst>
                </a:gridCol>
                <a:gridCol w="378587">
                  <a:extLst>
                    <a:ext uri="{9D8B030D-6E8A-4147-A177-3AD203B41FA5}">
                      <a16:colId xmlns:a16="http://schemas.microsoft.com/office/drawing/2014/main" val="2273045630"/>
                    </a:ext>
                  </a:extLst>
                </a:gridCol>
                <a:gridCol w="378587">
                  <a:extLst>
                    <a:ext uri="{9D8B030D-6E8A-4147-A177-3AD203B41FA5}">
                      <a16:colId xmlns:a16="http://schemas.microsoft.com/office/drawing/2014/main" val="3977394726"/>
                    </a:ext>
                  </a:extLst>
                </a:gridCol>
                <a:gridCol w="378587">
                  <a:extLst>
                    <a:ext uri="{9D8B030D-6E8A-4147-A177-3AD203B41FA5}">
                      <a16:colId xmlns:a16="http://schemas.microsoft.com/office/drawing/2014/main" val="2636467972"/>
                    </a:ext>
                  </a:extLst>
                </a:gridCol>
                <a:gridCol w="378587">
                  <a:extLst>
                    <a:ext uri="{9D8B030D-6E8A-4147-A177-3AD203B41FA5}">
                      <a16:colId xmlns:a16="http://schemas.microsoft.com/office/drawing/2014/main" val="2304363192"/>
                    </a:ext>
                  </a:extLst>
                </a:gridCol>
              </a:tblGrid>
              <a:tr h="351790">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solidFill>
                      <a:srgbClr val="92D050"/>
                    </a:solidFill>
                  </a:tcPr>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solidFill>
                      <a:srgbClr val="92D050"/>
                    </a:solidFill>
                  </a:tcPr>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solidFill>
                      <a:srgbClr val="92D050"/>
                    </a:solidFill>
                  </a:tcPr>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extLst>
                  <a:ext uri="{0D108BD9-81ED-4DB2-BD59-A6C34878D82A}">
                    <a16:rowId xmlns:a16="http://schemas.microsoft.com/office/drawing/2014/main" val="74759805"/>
                  </a:ext>
                </a:extLst>
              </a:tr>
              <a:tr h="351790">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solidFill>
                      <a:srgbClr val="92D050"/>
                    </a:solidFill>
                  </a:tcPr>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solidFill>
                      <a:srgbClr val="92D050"/>
                    </a:solidFill>
                  </a:tcPr>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solidFill>
                      <a:srgbClr val="92D050"/>
                    </a:solidFill>
                  </a:tcPr>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extLst>
                  <a:ext uri="{0D108BD9-81ED-4DB2-BD59-A6C34878D82A}">
                    <a16:rowId xmlns:a16="http://schemas.microsoft.com/office/drawing/2014/main" val="2419868115"/>
                  </a:ext>
                </a:extLst>
              </a:tr>
              <a:tr h="367665">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solidFill>
                      <a:srgbClr val="92D050"/>
                    </a:solidFill>
                  </a:tcPr>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solidFill>
                      <a:srgbClr val="92D050"/>
                    </a:solidFill>
                  </a:tcPr>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solidFill>
                      <a:srgbClr val="92D050"/>
                    </a:solidFill>
                  </a:tcPr>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extLst>
                  <a:ext uri="{0D108BD9-81ED-4DB2-BD59-A6C34878D82A}">
                    <a16:rowId xmlns:a16="http://schemas.microsoft.com/office/drawing/2014/main" val="622725410"/>
                  </a:ext>
                </a:extLst>
              </a:tr>
              <a:tr h="351790">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extLst>
                  <a:ext uri="{0D108BD9-81ED-4DB2-BD59-A6C34878D82A}">
                    <a16:rowId xmlns:a16="http://schemas.microsoft.com/office/drawing/2014/main" val="1156185933"/>
                  </a:ext>
                </a:extLst>
              </a:tr>
              <a:tr h="351790">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extLst>
                  <a:ext uri="{0D108BD9-81ED-4DB2-BD59-A6C34878D82A}">
                    <a16:rowId xmlns:a16="http://schemas.microsoft.com/office/drawing/2014/main" val="573075231"/>
                  </a:ext>
                </a:extLst>
              </a:tr>
              <a:tr h="351790">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extLst>
                  <a:ext uri="{0D108BD9-81ED-4DB2-BD59-A6C34878D82A}">
                    <a16:rowId xmlns:a16="http://schemas.microsoft.com/office/drawing/2014/main" val="1605428664"/>
                  </a:ext>
                </a:extLst>
              </a:tr>
              <a:tr h="351790">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extLst>
                  <a:ext uri="{0D108BD9-81ED-4DB2-BD59-A6C34878D82A}">
                    <a16:rowId xmlns:a16="http://schemas.microsoft.com/office/drawing/2014/main" val="896672846"/>
                  </a:ext>
                </a:extLst>
              </a:tr>
              <a:tr h="367665">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extLst>
                  <a:ext uri="{0D108BD9-81ED-4DB2-BD59-A6C34878D82A}">
                    <a16:rowId xmlns:a16="http://schemas.microsoft.com/office/drawing/2014/main" val="4254539662"/>
                  </a:ext>
                </a:extLst>
              </a:tr>
              <a:tr h="351790">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extLst>
                  <a:ext uri="{0D108BD9-81ED-4DB2-BD59-A6C34878D82A}">
                    <a16:rowId xmlns:a16="http://schemas.microsoft.com/office/drawing/2014/main" val="758613109"/>
                  </a:ext>
                </a:extLst>
              </a:tr>
            </a:tbl>
          </a:graphicData>
        </a:graphic>
      </p:graphicFrame>
      <p:sp>
        <p:nvSpPr>
          <p:cNvPr id="4" name="Date Placeholder 3">
            <a:extLst>
              <a:ext uri="{FF2B5EF4-FFF2-40B4-BE49-F238E27FC236}">
                <a16:creationId xmlns:a16="http://schemas.microsoft.com/office/drawing/2014/main" id="{74688C0E-8C6D-420E-A75A-01BC316F2E1F}"/>
              </a:ext>
            </a:extLst>
          </p:cNvPr>
          <p:cNvSpPr>
            <a:spLocks noGrp="1"/>
          </p:cNvSpPr>
          <p:nvPr>
            <p:ph type="dt" sz="half" idx="10"/>
          </p:nvPr>
        </p:nvSpPr>
        <p:spPr>
          <a:xfrm>
            <a:off x="628651" y="6356351"/>
            <a:ext cx="2057400" cy="365125"/>
          </a:xfrm>
        </p:spPr>
        <p:txBody>
          <a:bodyPr/>
          <a:lstStyle/>
          <a:p>
            <a:fld id="{4AFF1884-60C3-441C-BDB9-EB1118076936}" type="datetime1">
              <a:rPr lang="en-US" smtClean="0"/>
              <a:t>4/29/2022</a:t>
            </a:fld>
            <a:endParaRPr lang="en-US" dirty="0"/>
          </a:p>
        </p:txBody>
      </p:sp>
      <p:sp>
        <p:nvSpPr>
          <p:cNvPr id="5" name="Slide Number Placeholder 4">
            <a:extLst>
              <a:ext uri="{FF2B5EF4-FFF2-40B4-BE49-F238E27FC236}">
                <a16:creationId xmlns:a16="http://schemas.microsoft.com/office/drawing/2014/main" id="{511D9861-7042-4DA6-94E3-40B0943C65CE}"/>
              </a:ext>
            </a:extLst>
          </p:cNvPr>
          <p:cNvSpPr>
            <a:spLocks noGrp="1"/>
          </p:cNvSpPr>
          <p:nvPr>
            <p:ph type="sldNum" sz="quarter" idx="12"/>
          </p:nvPr>
        </p:nvSpPr>
        <p:spPr/>
        <p:txBody>
          <a:bodyPr/>
          <a:lstStyle/>
          <a:p>
            <a:fld id="{28FE0516-50B9-46E1-A8D9-1B5778713E50}" type="slidenum">
              <a:rPr lang="en-US" smtClean="0"/>
              <a:t>48</a:t>
            </a:fld>
            <a:endParaRPr lang="en-US" dirty="0"/>
          </a:p>
        </p:txBody>
      </p:sp>
      <p:sp>
        <p:nvSpPr>
          <p:cNvPr id="8" name="TextBox 7">
            <a:extLst>
              <a:ext uri="{FF2B5EF4-FFF2-40B4-BE49-F238E27FC236}">
                <a16:creationId xmlns:a16="http://schemas.microsoft.com/office/drawing/2014/main" id="{E3996C6A-4422-438E-AEFB-0591751EEDA0}"/>
              </a:ext>
            </a:extLst>
          </p:cNvPr>
          <p:cNvSpPr txBox="1"/>
          <p:nvPr/>
        </p:nvSpPr>
        <p:spPr>
          <a:xfrm>
            <a:off x="628650" y="1931919"/>
            <a:ext cx="6438356" cy="461665"/>
          </a:xfrm>
          <a:prstGeom prst="rect">
            <a:avLst/>
          </a:prstGeom>
          <a:noFill/>
        </p:spPr>
        <p:txBody>
          <a:bodyPr wrap="square">
            <a:spAutoFit/>
          </a:bodyPr>
          <a:lstStyle/>
          <a:p>
            <a:r>
              <a:rPr lang="en-US" sz="2400" dirty="0"/>
              <a:t>In practice: Common to zero pad the border</a:t>
            </a:r>
            <a:endParaRPr lang="en-IN" sz="2400" dirty="0"/>
          </a:p>
        </p:txBody>
      </p:sp>
      <p:sp>
        <p:nvSpPr>
          <p:cNvPr id="10" name="TextBox 9">
            <a:extLst>
              <a:ext uri="{FF2B5EF4-FFF2-40B4-BE49-F238E27FC236}">
                <a16:creationId xmlns:a16="http://schemas.microsoft.com/office/drawing/2014/main" id="{2B54B578-3B16-478C-BDA8-FE3BF7060018}"/>
              </a:ext>
            </a:extLst>
          </p:cNvPr>
          <p:cNvSpPr txBox="1"/>
          <p:nvPr/>
        </p:nvSpPr>
        <p:spPr>
          <a:xfrm>
            <a:off x="3577337" y="2911814"/>
            <a:ext cx="5566663" cy="2862322"/>
          </a:xfrm>
          <a:prstGeom prst="rect">
            <a:avLst/>
          </a:prstGeom>
          <a:noFill/>
        </p:spPr>
        <p:txBody>
          <a:bodyPr wrap="square">
            <a:spAutoFit/>
          </a:bodyPr>
          <a:lstStyle/>
          <a:p>
            <a:r>
              <a:rPr lang="en-IN" sz="3000" dirty="0"/>
              <a:t>Output size: (W−F+2P)/S  +1</a:t>
            </a:r>
          </a:p>
          <a:p>
            <a:r>
              <a:rPr lang="en-US" sz="3000" dirty="0"/>
              <a:t>Input volume: 32x32x3 </a:t>
            </a:r>
          </a:p>
          <a:p>
            <a:r>
              <a:rPr lang="en-US" sz="3000" dirty="0"/>
              <a:t>10 5x5 filters with stride 1, pad 2 </a:t>
            </a:r>
            <a:r>
              <a:rPr lang="en-US" sz="3000" b="1" dirty="0"/>
              <a:t>Output volume size: </a:t>
            </a:r>
          </a:p>
          <a:p>
            <a:r>
              <a:rPr lang="en-US" sz="3000" dirty="0"/>
              <a:t>(32+2*2-5)/1+1 = 32 spatially, </a:t>
            </a:r>
          </a:p>
          <a:p>
            <a:r>
              <a:rPr lang="en-US" sz="3000" dirty="0"/>
              <a:t>so 32x32x10</a:t>
            </a:r>
            <a:endParaRPr lang="en-IN" sz="3000" dirty="0"/>
          </a:p>
        </p:txBody>
      </p:sp>
    </p:spTree>
    <p:extLst>
      <p:ext uri="{BB962C8B-B14F-4D97-AF65-F5344CB8AC3E}">
        <p14:creationId xmlns:p14="http://schemas.microsoft.com/office/powerpoint/2010/main" val="2163965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5C1C-E2DB-474E-BFEF-491B8ED937CB}"/>
              </a:ext>
            </a:extLst>
          </p:cNvPr>
          <p:cNvSpPr>
            <a:spLocks noGrp="1"/>
          </p:cNvSpPr>
          <p:nvPr>
            <p:ph type="title"/>
          </p:nvPr>
        </p:nvSpPr>
        <p:spPr/>
        <p:txBody>
          <a:bodyPr/>
          <a:lstStyle/>
          <a:p>
            <a:r>
              <a:rPr lang="en-IN" b="1" dirty="0">
                <a:solidFill>
                  <a:srgbClr val="FF0000"/>
                </a:solidFill>
                <a:latin typeface="Tahoma" panose="020B0604030504040204" pitchFamily="34" charset="0"/>
                <a:ea typeface="Tahoma" panose="020B0604030504040204" pitchFamily="34" charset="0"/>
                <a:cs typeface="Tahoma" panose="020B0604030504040204" pitchFamily="34" charset="0"/>
              </a:rPr>
              <a:t>Convolutions: More detail</a:t>
            </a:r>
            <a:endParaRPr lang="en-IN" dirty="0"/>
          </a:p>
        </p:txBody>
      </p:sp>
      <p:graphicFrame>
        <p:nvGraphicFramePr>
          <p:cNvPr id="6" name="Content Placeholder 5">
            <a:extLst>
              <a:ext uri="{FF2B5EF4-FFF2-40B4-BE49-F238E27FC236}">
                <a16:creationId xmlns:a16="http://schemas.microsoft.com/office/drawing/2014/main" id="{AADE3CAB-2E74-4BF9-82A9-030B562EEBD9}"/>
              </a:ext>
            </a:extLst>
          </p:cNvPr>
          <p:cNvGraphicFramePr>
            <a:graphicFrameLocks noGrp="1"/>
          </p:cNvGraphicFramePr>
          <p:nvPr>
            <p:ph idx="1"/>
          </p:nvPr>
        </p:nvGraphicFramePr>
        <p:xfrm>
          <a:off x="171450" y="2825053"/>
          <a:ext cx="3405887" cy="3197860"/>
        </p:xfrm>
        <a:graphic>
          <a:graphicData uri="http://schemas.openxmlformats.org/drawingml/2006/table">
            <a:tbl>
              <a:tblPr firstRow="1" firstCol="1" bandRow="1">
                <a:tableStyleId>{616DA210-FB5B-4158-B5E0-FEB733F419BA}</a:tableStyleId>
              </a:tblPr>
              <a:tblGrid>
                <a:gridCol w="377889">
                  <a:extLst>
                    <a:ext uri="{9D8B030D-6E8A-4147-A177-3AD203B41FA5}">
                      <a16:colId xmlns:a16="http://schemas.microsoft.com/office/drawing/2014/main" val="358674903"/>
                    </a:ext>
                  </a:extLst>
                </a:gridCol>
                <a:gridCol w="377889">
                  <a:extLst>
                    <a:ext uri="{9D8B030D-6E8A-4147-A177-3AD203B41FA5}">
                      <a16:colId xmlns:a16="http://schemas.microsoft.com/office/drawing/2014/main" val="3027852823"/>
                    </a:ext>
                  </a:extLst>
                </a:gridCol>
                <a:gridCol w="378587">
                  <a:extLst>
                    <a:ext uri="{9D8B030D-6E8A-4147-A177-3AD203B41FA5}">
                      <a16:colId xmlns:a16="http://schemas.microsoft.com/office/drawing/2014/main" val="332568570"/>
                    </a:ext>
                  </a:extLst>
                </a:gridCol>
                <a:gridCol w="378587">
                  <a:extLst>
                    <a:ext uri="{9D8B030D-6E8A-4147-A177-3AD203B41FA5}">
                      <a16:colId xmlns:a16="http://schemas.microsoft.com/office/drawing/2014/main" val="3252193302"/>
                    </a:ext>
                  </a:extLst>
                </a:gridCol>
                <a:gridCol w="378587">
                  <a:extLst>
                    <a:ext uri="{9D8B030D-6E8A-4147-A177-3AD203B41FA5}">
                      <a16:colId xmlns:a16="http://schemas.microsoft.com/office/drawing/2014/main" val="1153142342"/>
                    </a:ext>
                  </a:extLst>
                </a:gridCol>
                <a:gridCol w="378587">
                  <a:extLst>
                    <a:ext uri="{9D8B030D-6E8A-4147-A177-3AD203B41FA5}">
                      <a16:colId xmlns:a16="http://schemas.microsoft.com/office/drawing/2014/main" val="2273045630"/>
                    </a:ext>
                  </a:extLst>
                </a:gridCol>
                <a:gridCol w="378587">
                  <a:extLst>
                    <a:ext uri="{9D8B030D-6E8A-4147-A177-3AD203B41FA5}">
                      <a16:colId xmlns:a16="http://schemas.microsoft.com/office/drawing/2014/main" val="3977394726"/>
                    </a:ext>
                  </a:extLst>
                </a:gridCol>
                <a:gridCol w="378587">
                  <a:extLst>
                    <a:ext uri="{9D8B030D-6E8A-4147-A177-3AD203B41FA5}">
                      <a16:colId xmlns:a16="http://schemas.microsoft.com/office/drawing/2014/main" val="2636467972"/>
                    </a:ext>
                  </a:extLst>
                </a:gridCol>
                <a:gridCol w="378587">
                  <a:extLst>
                    <a:ext uri="{9D8B030D-6E8A-4147-A177-3AD203B41FA5}">
                      <a16:colId xmlns:a16="http://schemas.microsoft.com/office/drawing/2014/main" val="2304363192"/>
                    </a:ext>
                  </a:extLst>
                </a:gridCol>
              </a:tblGrid>
              <a:tr h="351790">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solidFill>
                      <a:srgbClr val="92D050"/>
                    </a:solidFill>
                  </a:tcPr>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solidFill>
                      <a:srgbClr val="92D050"/>
                    </a:solidFill>
                  </a:tcPr>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solidFill>
                      <a:srgbClr val="92D050"/>
                    </a:solidFill>
                  </a:tcPr>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extLst>
                  <a:ext uri="{0D108BD9-81ED-4DB2-BD59-A6C34878D82A}">
                    <a16:rowId xmlns:a16="http://schemas.microsoft.com/office/drawing/2014/main" val="74759805"/>
                  </a:ext>
                </a:extLst>
              </a:tr>
              <a:tr h="351790">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solidFill>
                      <a:srgbClr val="92D050"/>
                    </a:solidFill>
                  </a:tcPr>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solidFill>
                      <a:srgbClr val="92D050"/>
                    </a:solidFill>
                  </a:tcPr>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solidFill>
                      <a:srgbClr val="92D050"/>
                    </a:solidFill>
                  </a:tcPr>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extLst>
                  <a:ext uri="{0D108BD9-81ED-4DB2-BD59-A6C34878D82A}">
                    <a16:rowId xmlns:a16="http://schemas.microsoft.com/office/drawing/2014/main" val="2419868115"/>
                  </a:ext>
                </a:extLst>
              </a:tr>
              <a:tr h="367665">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solidFill>
                      <a:srgbClr val="92D050"/>
                    </a:solidFill>
                  </a:tcPr>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solidFill>
                      <a:srgbClr val="92D050"/>
                    </a:solidFill>
                  </a:tcPr>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solidFill>
                      <a:srgbClr val="92D050"/>
                    </a:solidFill>
                  </a:tcPr>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extLst>
                  <a:ext uri="{0D108BD9-81ED-4DB2-BD59-A6C34878D82A}">
                    <a16:rowId xmlns:a16="http://schemas.microsoft.com/office/drawing/2014/main" val="622725410"/>
                  </a:ext>
                </a:extLst>
              </a:tr>
              <a:tr h="351790">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extLst>
                  <a:ext uri="{0D108BD9-81ED-4DB2-BD59-A6C34878D82A}">
                    <a16:rowId xmlns:a16="http://schemas.microsoft.com/office/drawing/2014/main" val="1156185933"/>
                  </a:ext>
                </a:extLst>
              </a:tr>
              <a:tr h="351790">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extLst>
                  <a:ext uri="{0D108BD9-81ED-4DB2-BD59-A6C34878D82A}">
                    <a16:rowId xmlns:a16="http://schemas.microsoft.com/office/drawing/2014/main" val="573075231"/>
                  </a:ext>
                </a:extLst>
              </a:tr>
              <a:tr h="351790">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extLst>
                  <a:ext uri="{0D108BD9-81ED-4DB2-BD59-A6C34878D82A}">
                    <a16:rowId xmlns:a16="http://schemas.microsoft.com/office/drawing/2014/main" val="1605428664"/>
                  </a:ext>
                </a:extLst>
              </a:tr>
              <a:tr h="351790">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extLst>
                  <a:ext uri="{0D108BD9-81ED-4DB2-BD59-A6C34878D82A}">
                    <a16:rowId xmlns:a16="http://schemas.microsoft.com/office/drawing/2014/main" val="896672846"/>
                  </a:ext>
                </a:extLst>
              </a:tr>
              <a:tr h="367665">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extLst>
                  <a:ext uri="{0D108BD9-81ED-4DB2-BD59-A6C34878D82A}">
                    <a16:rowId xmlns:a16="http://schemas.microsoft.com/office/drawing/2014/main" val="4254539662"/>
                  </a:ext>
                </a:extLst>
              </a:tr>
              <a:tr h="351790">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tc>
                  <a:txBody>
                    <a:bodyPr/>
                    <a:lstStyle/>
                    <a:p>
                      <a:pPr>
                        <a:lnSpc>
                          <a:spcPct val="107000"/>
                        </a:lnSpc>
                        <a:spcAft>
                          <a:spcPts val="800"/>
                        </a:spcAft>
                      </a:pPr>
                      <a:r>
                        <a:rPr lang="en-IN" sz="1100" dirty="0">
                          <a:effectLst/>
                        </a:rPr>
                        <a:t> 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5438" marR="75438" marT="0" marB="0"/>
                </a:tc>
                <a:extLst>
                  <a:ext uri="{0D108BD9-81ED-4DB2-BD59-A6C34878D82A}">
                    <a16:rowId xmlns:a16="http://schemas.microsoft.com/office/drawing/2014/main" val="758613109"/>
                  </a:ext>
                </a:extLst>
              </a:tr>
            </a:tbl>
          </a:graphicData>
        </a:graphic>
      </p:graphicFrame>
      <p:sp>
        <p:nvSpPr>
          <p:cNvPr id="4" name="Date Placeholder 3">
            <a:extLst>
              <a:ext uri="{FF2B5EF4-FFF2-40B4-BE49-F238E27FC236}">
                <a16:creationId xmlns:a16="http://schemas.microsoft.com/office/drawing/2014/main" id="{74688C0E-8C6D-420E-A75A-01BC316F2E1F}"/>
              </a:ext>
            </a:extLst>
          </p:cNvPr>
          <p:cNvSpPr>
            <a:spLocks noGrp="1"/>
          </p:cNvSpPr>
          <p:nvPr>
            <p:ph type="dt" sz="half" idx="10"/>
          </p:nvPr>
        </p:nvSpPr>
        <p:spPr>
          <a:xfrm>
            <a:off x="628651" y="6356351"/>
            <a:ext cx="2057400" cy="365125"/>
          </a:xfrm>
        </p:spPr>
        <p:txBody>
          <a:bodyPr/>
          <a:lstStyle/>
          <a:p>
            <a:fld id="{4AFF1884-60C3-441C-BDB9-EB1118076936}" type="datetime1">
              <a:rPr lang="en-US" smtClean="0"/>
              <a:t>4/29/2022</a:t>
            </a:fld>
            <a:endParaRPr lang="en-US" dirty="0"/>
          </a:p>
        </p:txBody>
      </p:sp>
      <p:sp>
        <p:nvSpPr>
          <p:cNvPr id="5" name="Slide Number Placeholder 4">
            <a:extLst>
              <a:ext uri="{FF2B5EF4-FFF2-40B4-BE49-F238E27FC236}">
                <a16:creationId xmlns:a16="http://schemas.microsoft.com/office/drawing/2014/main" id="{511D9861-7042-4DA6-94E3-40B0943C65CE}"/>
              </a:ext>
            </a:extLst>
          </p:cNvPr>
          <p:cNvSpPr>
            <a:spLocks noGrp="1"/>
          </p:cNvSpPr>
          <p:nvPr>
            <p:ph type="sldNum" sz="quarter" idx="12"/>
          </p:nvPr>
        </p:nvSpPr>
        <p:spPr/>
        <p:txBody>
          <a:bodyPr/>
          <a:lstStyle/>
          <a:p>
            <a:fld id="{28FE0516-50B9-46E1-A8D9-1B5778713E50}" type="slidenum">
              <a:rPr lang="en-US" smtClean="0"/>
              <a:t>49</a:t>
            </a:fld>
            <a:endParaRPr lang="en-US" dirty="0"/>
          </a:p>
        </p:txBody>
      </p:sp>
      <p:sp>
        <p:nvSpPr>
          <p:cNvPr id="8" name="TextBox 7">
            <a:extLst>
              <a:ext uri="{FF2B5EF4-FFF2-40B4-BE49-F238E27FC236}">
                <a16:creationId xmlns:a16="http://schemas.microsoft.com/office/drawing/2014/main" id="{E3996C6A-4422-438E-AEFB-0591751EEDA0}"/>
              </a:ext>
            </a:extLst>
          </p:cNvPr>
          <p:cNvSpPr txBox="1"/>
          <p:nvPr/>
        </p:nvSpPr>
        <p:spPr>
          <a:xfrm>
            <a:off x="628650" y="1931919"/>
            <a:ext cx="6438356" cy="461665"/>
          </a:xfrm>
          <a:prstGeom prst="rect">
            <a:avLst/>
          </a:prstGeom>
          <a:noFill/>
        </p:spPr>
        <p:txBody>
          <a:bodyPr wrap="square">
            <a:spAutoFit/>
          </a:bodyPr>
          <a:lstStyle/>
          <a:p>
            <a:r>
              <a:rPr lang="en-US" sz="2400" dirty="0"/>
              <a:t>In practice: Common to zero pad the border</a:t>
            </a:r>
            <a:endParaRPr lang="en-IN" sz="2400" dirty="0"/>
          </a:p>
        </p:txBody>
      </p:sp>
      <p:sp>
        <p:nvSpPr>
          <p:cNvPr id="10" name="TextBox 9">
            <a:extLst>
              <a:ext uri="{FF2B5EF4-FFF2-40B4-BE49-F238E27FC236}">
                <a16:creationId xmlns:a16="http://schemas.microsoft.com/office/drawing/2014/main" id="{2B54B578-3B16-478C-BDA8-FE3BF7060018}"/>
              </a:ext>
            </a:extLst>
          </p:cNvPr>
          <p:cNvSpPr txBox="1"/>
          <p:nvPr/>
        </p:nvSpPr>
        <p:spPr>
          <a:xfrm>
            <a:off x="3577337" y="2911814"/>
            <a:ext cx="5566663" cy="3785652"/>
          </a:xfrm>
          <a:prstGeom prst="rect">
            <a:avLst/>
          </a:prstGeom>
          <a:noFill/>
        </p:spPr>
        <p:txBody>
          <a:bodyPr wrap="square">
            <a:spAutoFit/>
          </a:bodyPr>
          <a:lstStyle/>
          <a:p>
            <a:r>
              <a:rPr lang="en-IN" sz="3000" dirty="0"/>
              <a:t>Output size: (W−F+2P)/S  +1</a:t>
            </a:r>
          </a:p>
          <a:p>
            <a:r>
              <a:rPr lang="en-US" sz="3000" dirty="0"/>
              <a:t>Input volume: 32x32x3 </a:t>
            </a:r>
          </a:p>
          <a:p>
            <a:r>
              <a:rPr lang="en-US" sz="3000" dirty="0"/>
              <a:t>10 5x5 filters with stride 1, pad 2</a:t>
            </a:r>
          </a:p>
          <a:p>
            <a:endParaRPr lang="en-US" sz="3000" dirty="0"/>
          </a:p>
          <a:p>
            <a:r>
              <a:rPr lang="en-US" sz="3000" b="1" dirty="0"/>
              <a:t>No. of parameters in this layer? </a:t>
            </a:r>
          </a:p>
          <a:p>
            <a:r>
              <a:rPr lang="en-US" sz="3000" dirty="0"/>
              <a:t>Each filter has 5*5*3 + 1 = 76 params =&gt; 76*10 = 760</a:t>
            </a:r>
            <a:endParaRPr lang="en-IN" sz="3000" dirty="0"/>
          </a:p>
          <a:p>
            <a:endParaRPr lang="en-IN" sz="3000" b="1" dirty="0"/>
          </a:p>
        </p:txBody>
      </p:sp>
    </p:spTree>
    <p:extLst>
      <p:ext uri="{BB962C8B-B14F-4D97-AF65-F5344CB8AC3E}">
        <p14:creationId xmlns:p14="http://schemas.microsoft.com/office/powerpoint/2010/main" val="897847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fld id="{435DFAA6-D8BC-4642-8EE3-B19F4FF9C845}" type="slidenum">
              <a:rPr lang="en-US" altLang="en-US" sz="1400" smtClean="0">
                <a:latin typeface="Arial" panose="020B0604020202020204" pitchFamily="34" charset="0"/>
              </a:rPr>
              <a:pPr>
                <a:spcBef>
                  <a:spcPct val="0"/>
                </a:spcBef>
                <a:buFontTx/>
                <a:buNone/>
              </a:pPr>
              <a:t>5</a:t>
            </a:fld>
            <a:endParaRPr lang="en-US" altLang="en-US" sz="1400">
              <a:latin typeface="Arial" panose="020B0604020202020204" pitchFamily="34" charset="0"/>
            </a:endParaRPr>
          </a:p>
        </p:txBody>
      </p:sp>
      <p:sp>
        <p:nvSpPr>
          <p:cNvPr id="53251" name="Rectangle 2"/>
          <p:cNvSpPr>
            <a:spLocks noChangeArrowheads="1"/>
          </p:cNvSpPr>
          <p:nvPr/>
        </p:nvSpPr>
        <p:spPr bwMode="auto">
          <a:xfrm>
            <a:off x="914400" y="3810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a:spcBef>
                <a:spcPct val="0"/>
              </a:spcBef>
              <a:buFontTx/>
              <a:buNone/>
            </a:pPr>
            <a:r>
              <a:rPr lang="en-GB" altLang="en-US" sz="3600" b="1">
                <a:solidFill>
                  <a:srgbClr val="FF0000"/>
                </a:solidFill>
              </a:rPr>
              <a:t>Multilayer Perceptron (MLP)</a:t>
            </a:r>
          </a:p>
        </p:txBody>
      </p:sp>
      <p:pic>
        <p:nvPicPr>
          <p:cNvPr id="5325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4013" y="2295525"/>
            <a:ext cx="5895975"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240691" y="3952672"/>
            <a:ext cx="473206" cy="369332"/>
          </a:xfrm>
          <a:prstGeom prst="rect">
            <a:avLst/>
          </a:prstGeom>
        </p:spPr>
        <p:txBody>
          <a:bodyPr wrap="none">
            <a:spAutoFit/>
          </a:bodyPr>
          <a:lstStyle/>
          <a:p>
            <a:pPr algn="ctr">
              <a:spcBef>
                <a:spcPct val="0"/>
              </a:spcBef>
              <a:buFontTx/>
              <a:buNone/>
            </a:pPr>
            <a:r>
              <a:rPr lang="en-GB" altLang="en-US" b="1" dirty="0" err="1"/>
              <a:t>W</a:t>
            </a:r>
            <a:r>
              <a:rPr lang="en-GB" altLang="en-US" b="1" baseline="-25000" dirty="0" err="1"/>
              <a:t>ji</a:t>
            </a:r>
            <a:endParaRPr lang="en-GB" altLang="en-US" b="1" dirty="0"/>
          </a:p>
        </p:txBody>
      </p:sp>
      <p:sp>
        <p:nvSpPr>
          <p:cNvPr id="3" name="Rectangle 2"/>
          <p:cNvSpPr/>
          <p:nvPr/>
        </p:nvSpPr>
        <p:spPr>
          <a:xfrm>
            <a:off x="5362705" y="4322004"/>
            <a:ext cx="508473" cy="369332"/>
          </a:xfrm>
          <a:prstGeom prst="rect">
            <a:avLst/>
          </a:prstGeom>
        </p:spPr>
        <p:txBody>
          <a:bodyPr wrap="none">
            <a:spAutoFit/>
          </a:bodyPr>
          <a:lstStyle/>
          <a:p>
            <a:pPr lvl="0" algn="ctr">
              <a:spcBef>
                <a:spcPct val="0"/>
              </a:spcBef>
            </a:pPr>
            <a:r>
              <a:rPr lang="en-GB" altLang="en-US" b="1" dirty="0" err="1">
                <a:solidFill>
                  <a:prstClr val="black"/>
                </a:solidFill>
              </a:rPr>
              <a:t>W</a:t>
            </a:r>
            <a:r>
              <a:rPr lang="en-GB" altLang="en-US" b="1" baseline="-25000" dirty="0" err="1">
                <a:solidFill>
                  <a:prstClr val="black"/>
                </a:solidFill>
              </a:rPr>
              <a:t>kj</a:t>
            </a:r>
            <a:endParaRPr lang="en-GB" altLang="en-US" b="1" dirty="0">
              <a:solidFill>
                <a:prstClr val="black"/>
              </a:solidFill>
            </a:endParaRPr>
          </a:p>
        </p:txBody>
      </p:sp>
      <p:sp>
        <p:nvSpPr>
          <p:cNvPr id="4" name="Rectangle 3"/>
          <p:cNvSpPr/>
          <p:nvPr/>
        </p:nvSpPr>
        <p:spPr>
          <a:xfrm>
            <a:off x="2719392" y="3271877"/>
            <a:ext cx="240772" cy="369332"/>
          </a:xfrm>
          <a:prstGeom prst="rect">
            <a:avLst/>
          </a:prstGeom>
        </p:spPr>
        <p:txBody>
          <a:bodyPr wrap="none">
            <a:spAutoFit/>
          </a:bodyPr>
          <a:lstStyle/>
          <a:p>
            <a:pPr lvl="0" algn="ctr">
              <a:spcBef>
                <a:spcPct val="0"/>
              </a:spcBef>
            </a:pPr>
            <a:r>
              <a:rPr lang="en-GB" altLang="en-US" b="1" dirty="0" err="1">
                <a:solidFill>
                  <a:prstClr val="black"/>
                </a:solidFill>
              </a:rPr>
              <a:t>i</a:t>
            </a:r>
            <a:endParaRPr lang="en-GB" altLang="en-US" b="1" dirty="0">
              <a:solidFill>
                <a:prstClr val="black"/>
              </a:solidFill>
            </a:endParaRPr>
          </a:p>
        </p:txBody>
      </p:sp>
      <p:sp>
        <p:nvSpPr>
          <p:cNvPr id="8" name="Rectangle 7"/>
          <p:cNvSpPr/>
          <p:nvPr/>
        </p:nvSpPr>
        <p:spPr>
          <a:xfrm>
            <a:off x="4175540" y="4043362"/>
            <a:ext cx="243978" cy="369332"/>
          </a:xfrm>
          <a:prstGeom prst="rect">
            <a:avLst/>
          </a:prstGeom>
        </p:spPr>
        <p:txBody>
          <a:bodyPr wrap="none">
            <a:spAutoFit/>
          </a:bodyPr>
          <a:lstStyle/>
          <a:p>
            <a:pPr lvl="0" algn="ctr">
              <a:spcBef>
                <a:spcPct val="0"/>
              </a:spcBef>
            </a:pPr>
            <a:r>
              <a:rPr lang="en-GB" altLang="en-US" b="1" dirty="0" err="1">
                <a:solidFill>
                  <a:prstClr val="black"/>
                </a:solidFill>
              </a:rPr>
              <a:t>j</a:t>
            </a:r>
            <a:endParaRPr lang="en-GB" altLang="en-US" b="1" dirty="0">
              <a:solidFill>
                <a:prstClr val="black"/>
              </a:solidFill>
            </a:endParaRPr>
          </a:p>
        </p:txBody>
      </p:sp>
      <p:sp>
        <p:nvSpPr>
          <p:cNvPr id="10" name="Rectangle 9"/>
          <p:cNvSpPr/>
          <p:nvPr/>
        </p:nvSpPr>
        <p:spPr>
          <a:xfrm>
            <a:off x="5589690" y="5000291"/>
            <a:ext cx="295274" cy="369332"/>
          </a:xfrm>
          <a:prstGeom prst="rect">
            <a:avLst/>
          </a:prstGeom>
        </p:spPr>
        <p:txBody>
          <a:bodyPr wrap="none">
            <a:spAutoFit/>
          </a:bodyPr>
          <a:lstStyle/>
          <a:p>
            <a:pPr lvl="0" algn="ctr">
              <a:spcBef>
                <a:spcPct val="0"/>
              </a:spcBef>
            </a:pPr>
            <a:r>
              <a:rPr lang="en-GB" altLang="en-US" b="1" dirty="0" err="1">
                <a:solidFill>
                  <a:prstClr val="black"/>
                </a:solidFill>
              </a:rPr>
              <a:t>k</a:t>
            </a:r>
            <a:endParaRPr lang="en-GB" altLang="en-US" b="1" dirty="0">
              <a:solidFill>
                <a:prstClr val="black"/>
              </a:solidFill>
            </a:endParaRPr>
          </a:p>
        </p:txBody>
      </p:sp>
    </p:spTree>
    <p:extLst>
      <p:ext uri="{BB962C8B-B14F-4D97-AF65-F5344CB8AC3E}">
        <p14:creationId xmlns:p14="http://schemas.microsoft.com/office/powerpoint/2010/main" val="255535609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21440-D0CA-48FF-A7F3-B10A0DD0C6BB}"/>
              </a:ext>
            </a:extLst>
          </p:cNvPr>
          <p:cNvSpPr>
            <a:spLocks noGrp="1"/>
          </p:cNvSpPr>
          <p:nvPr>
            <p:ph type="title"/>
          </p:nvPr>
        </p:nvSpPr>
        <p:spPr/>
        <p:txBody>
          <a:bodyPr/>
          <a:lstStyle/>
          <a:p>
            <a:pPr algn="ctr"/>
            <a:r>
              <a:rPr lang="en-IN" b="1" dirty="0">
                <a:solidFill>
                  <a:srgbClr val="FF0000"/>
                </a:solidFill>
                <a:latin typeface="Tahoma" panose="020B0604030504040204" pitchFamily="34" charset="0"/>
                <a:ea typeface="Tahoma" panose="020B0604030504040204" pitchFamily="34" charset="0"/>
                <a:cs typeface="Tahoma" panose="020B0604030504040204" pitchFamily="34" charset="0"/>
              </a:rPr>
              <a:t>Spatial arrangement</a:t>
            </a:r>
          </a:p>
        </p:txBody>
      </p:sp>
      <p:sp>
        <p:nvSpPr>
          <p:cNvPr id="3" name="Content Placeholder 2">
            <a:extLst>
              <a:ext uri="{FF2B5EF4-FFF2-40B4-BE49-F238E27FC236}">
                <a16:creationId xmlns:a16="http://schemas.microsoft.com/office/drawing/2014/main" id="{05D10EEB-24C3-42F8-AA60-F3F4D6117843}"/>
              </a:ext>
            </a:extLst>
          </p:cNvPr>
          <p:cNvSpPr>
            <a:spLocks noGrp="1"/>
          </p:cNvSpPr>
          <p:nvPr>
            <p:ph idx="1"/>
          </p:nvPr>
        </p:nvSpPr>
        <p:spPr>
          <a:xfrm>
            <a:off x="300447" y="1825625"/>
            <a:ext cx="8621484" cy="4351338"/>
          </a:xfrm>
        </p:spPr>
        <p:txBody>
          <a:bodyPr>
            <a:normAutofit/>
          </a:bodyPr>
          <a:lstStyle/>
          <a:p>
            <a:r>
              <a:rPr lang="en-US" sz="3200" dirty="0"/>
              <a:t>Three hyperparameters control the size of the output volume </a:t>
            </a:r>
          </a:p>
          <a:p>
            <a:pPr marL="0" indent="0">
              <a:buNone/>
            </a:pPr>
            <a:r>
              <a:rPr lang="en-US" sz="3200" dirty="0"/>
              <a:t>– Depth: no of filters, each learning to look for something different in the input. </a:t>
            </a:r>
          </a:p>
          <a:p>
            <a:pPr marL="0" indent="0">
              <a:buNone/>
            </a:pPr>
            <a:r>
              <a:rPr lang="en-US" sz="3200" dirty="0"/>
              <a:t>– the stride with which we slide the filter. </a:t>
            </a:r>
          </a:p>
          <a:p>
            <a:pPr marL="0" indent="0">
              <a:buNone/>
            </a:pPr>
            <a:r>
              <a:rPr lang="en-US" sz="3200" dirty="0"/>
              <a:t>– pad the input volume with zeros around the border. </a:t>
            </a:r>
            <a:endParaRPr lang="en-IN" sz="3200" dirty="0"/>
          </a:p>
        </p:txBody>
      </p:sp>
      <p:sp>
        <p:nvSpPr>
          <p:cNvPr id="4" name="Date Placeholder 3">
            <a:extLst>
              <a:ext uri="{FF2B5EF4-FFF2-40B4-BE49-F238E27FC236}">
                <a16:creationId xmlns:a16="http://schemas.microsoft.com/office/drawing/2014/main" id="{3D736313-2D23-42FB-8663-F72987779C19}"/>
              </a:ext>
            </a:extLst>
          </p:cNvPr>
          <p:cNvSpPr>
            <a:spLocks noGrp="1"/>
          </p:cNvSpPr>
          <p:nvPr>
            <p:ph type="dt" sz="half" idx="10"/>
          </p:nvPr>
        </p:nvSpPr>
        <p:spPr/>
        <p:txBody>
          <a:bodyPr/>
          <a:lstStyle/>
          <a:p>
            <a:fld id="{4AFF1884-60C3-441C-BDB9-EB1118076936}" type="datetime1">
              <a:rPr lang="en-US" smtClean="0"/>
              <a:t>4/29/2022</a:t>
            </a:fld>
            <a:endParaRPr lang="en-US" dirty="0"/>
          </a:p>
        </p:txBody>
      </p:sp>
      <p:sp>
        <p:nvSpPr>
          <p:cNvPr id="5" name="Slide Number Placeholder 4">
            <a:extLst>
              <a:ext uri="{FF2B5EF4-FFF2-40B4-BE49-F238E27FC236}">
                <a16:creationId xmlns:a16="http://schemas.microsoft.com/office/drawing/2014/main" id="{C6A3E907-B981-46F2-B1B9-96EEEE0061A7}"/>
              </a:ext>
            </a:extLst>
          </p:cNvPr>
          <p:cNvSpPr>
            <a:spLocks noGrp="1"/>
          </p:cNvSpPr>
          <p:nvPr>
            <p:ph type="sldNum" sz="quarter" idx="12"/>
          </p:nvPr>
        </p:nvSpPr>
        <p:spPr/>
        <p:txBody>
          <a:bodyPr/>
          <a:lstStyle/>
          <a:p>
            <a:fld id="{28FE0516-50B9-46E1-A8D9-1B5778713E50}" type="slidenum">
              <a:rPr lang="en-US" smtClean="0"/>
              <a:t>50</a:t>
            </a:fld>
            <a:endParaRPr lang="en-US" dirty="0"/>
          </a:p>
        </p:txBody>
      </p:sp>
    </p:spTree>
    <p:extLst>
      <p:ext uri="{BB962C8B-B14F-4D97-AF65-F5344CB8AC3E}">
        <p14:creationId xmlns:p14="http://schemas.microsoft.com/office/powerpoint/2010/main" val="28768939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21440-D0CA-48FF-A7F3-B10A0DD0C6BB}"/>
              </a:ext>
            </a:extLst>
          </p:cNvPr>
          <p:cNvSpPr>
            <a:spLocks noGrp="1"/>
          </p:cNvSpPr>
          <p:nvPr>
            <p:ph type="title"/>
          </p:nvPr>
        </p:nvSpPr>
        <p:spPr>
          <a:xfrm>
            <a:off x="628650" y="33134"/>
            <a:ext cx="7886700" cy="1325563"/>
          </a:xfrm>
        </p:spPr>
        <p:txBody>
          <a:bodyPr/>
          <a:lstStyle/>
          <a:p>
            <a:pPr algn="ctr"/>
            <a:r>
              <a:rPr lang="en-IN" b="1" dirty="0">
                <a:solidFill>
                  <a:srgbClr val="FF0000"/>
                </a:solidFill>
                <a:latin typeface="Tahoma" panose="020B0604030504040204" pitchFamily="34" charset="0"/>
                <a:ea typeface="Tahoma" panose="020B0604030504040204" pitchFamily="34" charset="0"/>
                <a:cs typeface="Tahoma" panose="020B0604030504040204" pitchFamily="34" charset="0"/>
              </a:rPr>
              <a:t>Spatial arrangement</a:t>
            </a:r>
          </a:p>
        </p:txBody>
      </p:sp>
      <p:sp>
        <p:nvSpPr>
          <p:cNvPr id="3" name="Content Placeholder 2">
            <a:extLst>
              <a:ext uri="{FF2B5EF4-FFF2-40B4-BE49-F238E27FC236}">
                <a16:creationId xmlns:a16="http://schemas.microsoft.com/office/drawing/2014/main" id="{05D10EEB-24C3-42F8-AA60-F3F4D6117843}"/>
              </a:ext>
            </a:extLst>
          </p:cNvPr>
          <p:cNvSpPr>
            <a:spLocks noGrp="1"/>
          </p:cNvSpPr>
          <p:nvPr>
            <p:ph idx="1"/>
          </p:nvPr>
        </p:nvSpPr>
        <p:spPr>
          <a:xfrm>
            <a:off x="300447" y="1066052"/>
            <a:ext cx="8843553" cy="5758813"/>
          </a:xfrm>
        </p:spPr>
        <p:txBody>
          <a:bodyPr>
            <a:noAutofit/>
          </a:bodyPr>
          <a:lstStyle/>
          <a:p>
            <a:r>
              <a:rPr lang="en-US" sz="3000" dirty="0"/>
              <a:t>We compute the spatial size of the output volume as a function of </a:t>
            </a:r>
          </a:p>
          <a:p>
            <a:pPr marL="0" indent="0">
              <a:buNone/>
            </a:pPr>
            <a:r>
              <a:rPr lang="en-US" sz="3000" dirty="0"/>
              <a:t>– the input volume size (W) </a:t>
            </a:r>
          </a:p>
          <a:p>
            <a:pPr marL="0" indent="0">
              <a:buNone/>
            </a:pPr>
            <a:r>
              <a:rPr lang="en-US" sz="3000" dirty="0"/>
              <a:t>– the receptive field size of the Conv Layer neurons (F) </a:t>
            </a:r>
          </a:p>
          <a:p>
            <a:pPr marL="0" indent="0">
              <a:buNone/>
            </a:pPr>
            <a:r>
              <a:rPr lang="en-US" sz="3000" dirty="0"/>
              <a:t>– the stride with which they are applied (S) </a:t>
            </a:r>
          </a:p>
          <a:p>
            <a:pPr marL="0" indent="0">
              <a:buNone/>
            </a:pPr>
            <a:r>
              <a:rPr lang="en-US" sz="3000" dirty="0"/>
              <a:t>– the amount of zero padding used (P) on the border. </a:t>
            </a:r>
          </a:p>
          <a:p>
            <a:pPr marL="0" indent="0">
              <a:buNone/>
            </a:pPr>
            <a:r>
              <a:rPr lang="en-US" sz="3000" dirty="0"/>
              <a:t>• The number of neurons that “fit” is given by (W−F+2P)/(S+1) </a:t>
            </a:r>
          </a:p>
          <a:p>
            <a:pPr marL="0" indent="0">
              <a:buNone/>
            </a:pPr>
            <a:r>
              <a:rPr lang="en-US" sz="3000" dirty="0"/>
              <a:t>– For a 7x7 input and a 3x3 filter with stride 1 and pad 0 we would get a 5x5 output.</a:t>
            </a:r>
          </a:p>
          <a:p>
            <a:pPr marL="0" indent="0">
              <a:buNone/>
            </a:pPr>
            <a:r>
              <a:rPr lang="en-US" sz="3000" dirty="0"/>
              <a:t> – With stride 2 we would get a 3x3 output. </a:t>
            </a:r>
            <a:endParaRPr lang="en-IN" sz="3000" dirty="0"/>
          </a:p>
        </p:txBody>
      </p:sp>
      <p:sp>
        <p:nvSpPr>
          <p:cNvPr id="4" name="Date Placeholder 3">
            <a:extLst>
              <a:ext uri="{FF2B5EF4-FFF2-40B4-BE49-F238E27FC236}">
                <a16:creationId xmlns:a16="http://schemas.microsoft.com/office/drawing/2014/main" id="{3D736313-2D23-42FB-8663-F72987779C19}"/>
              </a:ext>
            </a:extLst>
          </p:cNvPr>
          <p:cNvSpPr>
            <a:spLocks noGrp="1"/>
          </p:cNvSpPr>
          <p:nvPr>
            <p:ph type="dt" sz="half" idx="10"/>
          </p:nvPr>
        </p:nvSpPr>
        <p:spPr/>
        <p:txBody>
          <a:bodyPr/>
          <a:lstStyle/>
          <a:p>
            <a:fld id="{4AFF1884-60C3-441C-BDB9-EB1118076936}" type="datetime1">
              <a:rPr lang="en-US" smtClean="0"/>
              <a:t>4/29/2022</a:t>
            </a:fld>
            <a:endParaRPr lang="en-US" dirty="0"/>
          </a:p>
        </p:txBody>
      </p:sp>
      <p:sp>
        <p:nvSpPr>
          <p:cNvPr id="5" name="Slide Number Placeholder 4">
            <a:extLst>
              <a:ext uri="{FF2B5EF4-FFF2-40B4-BE49-F238E27FC236}">
                <a16:creationId xmlns:a16="http://schemas.microsoft.com/office/drawing/2014/main" id="{C6A3E907-B981-46F2-B1B9-96EEEE0061A7}"/>
              </a:ext>
            </a:extLst>
          </p:cNvPr>
          <p:cNvSpPr>
            <a:spLocks noGrp="1"/>
          </p:cNvSpPr>
          <p:nvPr>
            <p:ph type="sldNum" sz="quarter" idx="12"/>
          </p:nvPr>
        </p:nvSpPr>
        <p:spPr/>
        <p:txBody>
          <a:bodyPr/>
          <a:lstStyle/>
          <a:p>
            <a:fld id="{28FE0516-50B9-46E1-A8D9-1B5778713E50}" type="slidenum">
              <a:rPr lang="en-US" smtClean="0"/>
              <a:t>51</a:t>
            </a:fld>
            <a:endParaRPr lang="en-US" dirty="0"/>
          </a:p>
        </p:txBody>
      </p:sp>
    </p:spTree>
    <p:extLst>
      <p:ext uri="{BB962C8B-B14F-4D97-AF65-F5344CB8AC3E}">
        <p14:creationId xmlns:p14="http://schemas.microsoft.com/office/powerpoint/2010/main" val="3950562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1">
            <a:extLst>
              <a:ext uri="{FF2B5EF4-FFF2-40B4-BE49-F238E27FC236}">
                <a16:creationId xmlns:a16="http://schemas.microsoft.com/office/drawing/2014/main" id="{E858BF41-4675-451B-AA70-0CB97FCC77FA}"/>
              </a:ext>
            </a:extLst>
          </p:cNvPr>
          <p:cNvSpPr>
            <a:spLocks noGrp="1" noChangeArrowheads="1"/>
          </p:cNvSpPr>
          <p:nvPr>
            <p:ph type="title"/>
          </p:nvPr>
        </p:nvSpPr>
        <p:spPr>
          <a:xfrm>
            <a:off x="628650" y="365125"/>
            <a:ext cx="7886700" cy="1325563"/>
          </a:xfrm>
        </p:spPr>
        <p:txBody>
          <a:bodyPr/>
          <a:lstStyle/>
          <a:p>
            <a:r>
              <a:rPr lang="en-US" altLang="zh-TW" b="1" dirty="0">
                <a:solidFill>
                  <a:srgbClr val="FF0000"/>
                </a:solidFill>
              </a:rPr>
              <a:t>Max Pooling</a:t>
            </a:r>
            <a:endParaRPr lang="zh-TW" altLang="en-US" b="1" dirty="0">
              <a:solidFill>
                <a:srgbClr val="FF0000"/>
              </a:solidFill>
            </a:endParaRPr>
          </a:p>
        </p:txBody>
      </p:sp>
      <p:sp>
        <p:nvSpPr>
          <p:cNvPr id="5" name="橢圓 11">
            <a:extLst>
              <a:ext uri="{FF2B5EF4-FFF2-40B4-BE49-F238E27FC236}">
                <a16:creationId xmlns:a16="http://schemas.microsoft.com/office/drawing/2014/main" id="{B7D208C2-5CCB-46FE-BA4C-092D31107500}"/>
              </a:ext>
            </a:extLst>
          </p:cNvPr>
          <p:cNvSpPr>
            <a:spLocks noChangeArrowheads="1"/>
          </p:cNvSpPr>
          <p:nvPr/>
        </p:nvSpPr>
        <p:spPr bwMode="auto">
          <a:xfrm>
            <a:off x="895350" y="3284538"/>
            <a:ext cx="719138"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6" name="橢圓 12">
            <a:extLst>
              <a:ext uri="{FF2B5EF4-FFF2-40B4-BE49-F238E27FC236}">
                <a16:creationId xmlns:a16="http://schemas.microsoft.com/office/drawing/2014/main" id="{DA11CA23-2CF4-4656-AF32-D1A505674DE0}"/>
              </a:ext>
            </a:extLst>
          </p:cNvPr>
          <p:cNvSpPr>
            <a:spLocks noChangeArrowheads="1"/>
          </p:cNvSpPr>
          <p:nvPr/>
        </p:nvSpPr>
        <p:spPr bwMode="auto">
          <a:xfrm>
            <a:off x="1736725" y="3284538"/>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7" name="橢圓 13">
            <a:extLst>
              <a:ext uri="{FF2B5EF4-FFF2-40B4-BE49-F238E27FC236}">
                <a16:creationId xmlns:a16="http://schemas.microsoft.com/office/drawing/2014/main" id="{E8447F74-C510-43EB-877C-9BEEDDA69933}"/>
              </a:ext>
            </a:extLst>
          </p:cNvPr>
          <p:cNvSpPr>
            <a:spLocks noChangeArrowheads="1"/>
          </p:cNvSpPr>
          <p:nvPr/>
        </p:nvSpPr>
        <p:spPr bwMode="auto">
          <a:xfrm>
            <a:off x="2579688" y="32845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8" name="橢圓 14">
            <a:extLst>
              <a:ext uri="{FF2B5EF4-FFF2-40B4-BE49-F238E27FC236}">
                <a16:creationId xmlns:a16="http://schemas.microsoft.com/office/drawing/2014/main" id="{48DD568A-FB5D-45DE-92C2-767C4E9F1C73}"/>
              </a:ext>
            </a:extLst>
          </p:cNvPr>
          <p:cNvSpPr>
            <a:spLocks noChangeArrowheads="1"/>
          </p:cNvSpPr>
          <p:nvPr/>
        </p:nvSpPr>
        <p:spPr bwMode="auto">
          <a:xfrm>
            <a:off x="3421063" y="32845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9" name="橢圓 15">
            <a:extLst>
              <a:ext uri="{FF2B5EF4-FFF2-40B4-BE49-F238E27FC236}">
                <a16:creationId xmlns:a16="http://schemas.microsoft.com/office/drawing/2014/main" id="{2ADB95DA-412C-4007-8046-9805BA528490}"/>
              </a:ext>
            </a:extLst>
          </p:cNvPr>
          <p:cNvSpPr>
            <a:spLocks noChangeArrowheads="1"/>
          </p:cNvSpPr>
          <p:nvPr/>
        </p:nvSpPr>
        <p:spPr bwMode="auto">
          <a:xfrm>
            <a:off x="895350" y="4084638"/>
            <a:ext cx="719138"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0" name="橢圓 16">
            <a:extLst>
              <a:ext uri="{FF2B5EF4-FFF2-40B4-BE49-F238E27FC236}">
                <a16:creationId xmlns:a16="http://schemas.microsoft.com/office/drawing/2014/main" id="{A7244F03-B6AD-4072-8C3C-9E90986427E1}"/>
              </a:ext>
            </a:extLst>
          </p:cNvPr>
          <p:cNvSpPr>
            <a:spLocks noChangeArrowheads="1"/>
          </p:cNvSpPr>
          <p:nvPr/>
        </p:nvSpPr>
        <p:spPr bwMode="auto">
          <a:xfrm>
            <a:off x="1736725" y="4084638"/>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1" name="橢圓 17">
            <a:extLst>
              <a:ext uri="{FF2B5EF4-FFF2-40B4-BE49-F238E27FC236}">
                <a16:creationId xmlns:a16="http://schemas.microsoft.com/office/drawing/2014/main" id="{7399AC61-DC4A-441D-A69C-919649FB2572}"/>
              </a:ext>
            </a:extLst>
          </p:cNvPr>
          <p:cNvSpPr>
            <a:spLocks noChangeArrowheads="1"/>
          </p:cNvSpPr>
          <p:nvPr/>
        </p:nvSpPr>
        <p:spPr bwMode="auto">
          <a:xfrm>
            <a:off x="2579688" y="40846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sp>
        <p:nvSpPr>
          <p:cNvPr id="12" name="橢圓 18">
            <a:extLst>
              <a:ext uri="{FF2B5EF4-FFF2-40B4-BE49-F238E27FC236}">
                <a16:creationId xmlns:a16="http://schemas.microsoft.com/office/drawing/2014/main" id="{81D1F0F5-4832-4B91-A251-12F9B0379BDF}"/>
              </a:ext>
            </a:extLst>
          </p:cNvPr>
          <p:cNvSpPr>
            <a:spLocks noChangeArrowheads="1"/>
          </p:cNvSpPr>
          <p:nvPr/>
        </p:nvSpPr>
        <p:spPr bwMode="auto">
          <a:xfrm>
            <a:off x="3421063" y="40846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3" name="橢圓 19">
            <a:extLst>
              <a:ext uri="{FF2B5EF4-FFF2-40B4-BE49-F238E27FC236}">
                <a16:creationId xmlns:a16="http://schemas.microsoft.com/office/drawing/2014/main" id="{98A03455-4ED7-41F2-BB06-ED99B7873A83}"/>
              </a:ext>
            </a:extLst>
          </p:cNvPr>
          <p:cNvSpPr>
            <a:spLocks noChangeArrowheads="1"/>
          </p:cNvSpPr>
          <p:nvPr/>
        </p:nvSpPr>
        <p:spPr bwMode="auto">
          <a:xfrm>
            <a:off x="895350" y="4943475"/>
            <a:ext cx="719138"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4" name="橢圓 20">
            <a:extLst>
              <a:ext uri="{FF2B5EF4-FFF2-40B4-BE49-F238E27FC236}">
                <a16:creationId xmlns:a16="http://schemas.microsoft.com/office/drawing/2014/main" id="{CD8E6D6A-74A2-4B5B-BE40-75D898C8F964}"/>
              </a:ext>
            </a:extLst>
          </p:cNvPr>
          <p:cNvSpPr>
            <a:spLocks noChangeArrowheads="1"/>
          </p:cNvSpPr>
          <p:nvPr/>
        </p:nvSpPr>
        <p:spPr bwMode="auto">
          <a:xfrm>
            <a:off x="1736725" y="494347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5" name="橢圓 21">
            <a:extLst>
              <a:ext uri="{FF2B5EF4-FFF2-40B4-BE49-F238E27FC236}">
                <a16:creationId xmlns:a16="http://schemas.microsoft.com/office/drawing/2014/main" id="{1AE68ED0-399A-45B3-882F-4BD14C1D79D9}"/>
              </a:ext>
            </a:extLst>
          </p:cNvPr>
          <p:cNvSpPr>
            <a:spLocks noChangeArrowheads="1"/>
          </p:cNvSpPr>
          <p:nvPr/>
        </p:nvSpPr>
        <p:spPr bwMode="auto">
          <a:xfrm>
            <a:off x="2579688" y="49434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sp>
        <p:nvSpPr>
          <p:cNvPr id="16" name="橢圓 22">
            <a:extLst>
              <a:ext uri="{FF2B5EF4-FFF2-40B4-BE49-F238E27FC236}">
                <a16:creationId xmlns:a16="http://schemas.microsoft.com/office/drawing/2014/main" id="{B232609D-0319-492F-A9DB-0A311CBE1839}"/>
              </a:ext>
            </a:extLst>
          </p:cNvPr>
          <p:cNvSpPr>
            <a:spLocks noChangeArrowheads="1"/>
          </p:cNvSpPr>
          <p:nvPr/>
        </p:nvSpPr>
        <p:spPr bwMode="auto">
          <a:xfrm>
            <a:off x="3421063" y="49434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7" name="橢圓 23">
            <a:extLst>
              <a:ext uri="{FF2B5EF4-FFF2-40B4-BE49-F238E27FC236}">
                <a16:creationId xmlns:a16="http://schemas.microsoft.com/office/drawing/2014/main" id="{22C2DF21-226E-42E8-B16C-EC119D18C2FB}"/>
              </a:ext>
            </a:extLst>
          </p:cNvPr>
          <p:cNvSpPr>
            <a:spLocks noChangeArrowheads="1"/>
          </p:cNvSpPr>
          <p:nvPr/>
        </p:nvSpPr>
        <p:spPr bwMode="auto">
          <a:xfrm>
            <a:off x="895350" y="5743575"/>
            <a:ext cx="719138"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8" name="橢圓 24">
            <a:extLst>
              <a:ext uri="{FF2B5EF4-FFF2-40B4-BE49-F238E27FC236}">
                <a16:creationId xmlns:a16="http://schemas.microsoft.com/office/drawing/2014/main" id="{EBD9BECB-6EB7-4F75-A456-D30093A6C43D}"/>
              </a:ext>
            </a:extLst>
          </p:cNvPr>
          <p:cNvSpPr>
            <a:spLocks noChangeArrowheads="1"/>
          </p:cNvSpPr>
          <p:nvPr/>
        </p:nvSpPr>
        <p:spPr bwMode="auto">
          <a:xfrm>
            <a:off x="1736725" y="574357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19" name="橢圓 25">
            <a:extLst>
              <a:ext uri="{FF2B5EF4-FFF2-40B4-BE49-F238E27FC236}">
                <a16:creationId xmlns:a16="http://schemas.microsoft.com/office/drawing/2014/main" id="{08887B7F-8D7D-4BCC-97F6-7D557F13D000}"/>
              </a:ext>
            </a:extLst>
          </p:cNvPr>
          <p:cNvSpPr>
            <a:spLocks noChangeArrowheads="1"/>
          </p:cNvSpPr>
          <p:nvPr/>
        </p:nvSpPr>
        <p:spPr bwMode="auto">
          <a:xfrm>
            <a:off x="2579688" y="57435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20" name="橢圓 26">
            <a:extLst>
              <a:ext uri="{FF2B5EF4-FFF2-40B4-BE49-F238E27FC236}">
                <a16:creationId xmlns:a16="http://schemas.microsoft.com/office/drawing/2014/main" id="{6DD20024-016D-4A2E-8BAF-005326792CD8}"/>
              </a:ext>
            </a:extLst>
          </p:cNvPr>
          <p:cNvSpPr>
            <a:spLocks noChangeArrowheads="1"/>
          </p:cNvSpPr>
          <p:nvPr/>
        </p:nvSpPr>
        <p:spPr bwMode="auto">
          <a:xfrm>
            <a:off x="3421063" y="57435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graphicFrame>
        <p:nvGraphicFramePr>
          <p:cNvPr id="21" name="表格 34">
            <a:extLst>
              <a:ext uri="{FF2B5EF4-FFF2-40B4-BE49-F238E27FC236}">
                <a16:creationId xmlns:a16="http://schemas.microsoft.com/office/drawing/2014/main" id="{D26EDFF4-2FD9-4BCC-9288-5729F4114BF1}"/>
              </a:ext>
            </a:extLst>
          </p:cNvPr>
          <p:cNvGraphicFramePr>
            <a:graphicFrameLocks noGrp="1"/>
          </p:cNvGraphicFramePr>
          <p:nvPr/>
        </p:nvGraphicFramePr>
        <p:xfrm>
          <a:off x="5711825" y="161766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22" name="文字方塊 35">
            <a:extLst>
              <a:ext uri="{FF2B5EF4-FFF2-40B4-BE49-F238E27FC236}">
                <a16:creationId xmlns:a16="http://schemas.microsoft.com/office/drawing/2014/main" id="{81A589E7-DC7E-42ED-959A-D01909BED0D3}"/>
              </a:ext>
            </a:extLst>
          </p:cNvPr>
          <p:cNvSpPr txBox="1">
            <a:spLocks noChangeArrowheads="1"/>
          </p:cNvSpPr>
          <p:nvPr/>
        </p:nvSpPr>
        <p:spPr bwMode="auto">
          <a:xfrm>
            <a:off x="7200900" y="2085975"/>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400"/>
              <a:t>Filter 2</a:t>
            </a:r>
            <a:endParaRPr lang="zh-TW" altLang="en-US" sz="2400"/>
          </a:p>
        </p:txBody>
      </p:sp>
      <p:sp>
        <p:nvSpPr>
          <p:cNvPr id="23" name="橢圓 41">
            <a:extLst>
              <a:ext uri="{FF2B5EF4-FFF2-40B4-BE49-F238E27FC236}">
                <a16:creationId xmlns:a16="http://schemas.microsoft.com/office/drawing/2014/main" id="{8408EF3C-F60B-408A-BDE2-906B54DE7B87}"/>
              </a:ext>
            </a:extLst>
          </p:cNvPr>
          <p:cNvSpPr>
            <a:spLocks noChangeArrowheads="1"/>
          </p:cNvSpPr>
          <p:nvPr/>
        </p:nvSpPr>
        <p:spPr bwMode="auto">
          <a:xfrm>
            <a:off x="5064125" y="33543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24" name="橢圓 42">
            <a:extLst>
              <a:ext uri="{FF2B5EF4-FFF2-40B4-BE49-F238E27FC236}">
                <a16:creationId xmlns:a16="http://schemas.microsoft.com/office/drawing/2014/main" id="{E2545F41-A4BE-4100-845A-E5814B7B4F4F}"/>
              </a:ext>
            </a:extLst>
          </p:cNvPr>
          <p:cNvSpPr>
            <a:spLocks noChangeArrowheads="1"/>
          </p:cNvSpPr>
          <p:nvPr/>
        </p:nvSpPr>
        <p:spPr bwMode="auto">
          <a:xfrm>
            <a:off x="5905500" y="33543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25" name="橢圓 43">
            <a:extLst>
              <a:ext uri="{FF2B5EF4-FFF2-40B4-BE49-F238E27FC236}">
                <a16:creationId xmlns:a16="http://schemas.microsoft.com/office/drawing/2014/main" id="{33506B86-1DEC-4909-BED3-A2BE419C806C}"/>
              </a:ext>
            </a:extLst>
          </p:cNvPr>
          <p:cNvSpPr>
            <a:spLocks noChangeArrowheads="1"/>
          </p:cNvSpPr>
          <p:nvPr/>
        </p:nvSpPr>
        <p:spPr bwMode="auto">
          <a:xfrm>
            <a:off x="6748463" y="33543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26" name="橢圓 44">
            <a:extLst>
              <a:ext uri="{FF2B5EF4-FFF2-40B4-BE49-F238E27FC236}">
                <a16:creationId xmlns:a16="http://schemas.microsoft.com/office/drawing/2014/main" id="{95279291-EFA8-4C7E-B9A6-074347081EE3}"/>
              </a:ext>
            </a:extLst>
          </p:cNvPr>
          <p:cNvSpPr>
            <a:spLocks noChangeArrowheads="1"/>
          </p:cNvSpPr>
          <p:nvPr/>
        </p:nvSpPr>
        <p:spPr bwMode="auto">
          <a:xfrm>
            <a:off x="7589838" y="33543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27" name="橢圓 45">
            <a:extLst>
              <a:ext uri="{FF2B5EF4-FFF2-40B4-BE49-F238E27FC236}">
                <a16:creationId xmlns:a16="http://schemas.microsoft.com/office/drawing/2014/main" id="{705EF7D6-7E45-4DCF-ABC8-FBD5A22A18BF}"/>
              </a:ext>
            </a:extLst>
          </p:cNvPr>
          <p:cNvSpPr>
            <a:spLocks noChangeArrowheads="1"/>
          </p:cNvSpPr>
          <p:nvPr/>
        </p:nvSpPr>
        <p:spPr bwMode="auto">
          <a:xfrm>
            <a:off x="5064125" y="41544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28" name="橢圓 46">
            <a:extLst>
              <a:ext uri="{FF2B5EF4-FFF2-40B4-BE49-F238E27FC236}">
                <a16:creationId xmlns:a16="http://schemas.microsoft.com/office/drawing/2014/main" id="{714C4777-473B-4204-9F1B-DCD0BD94BDF9}"/>
              </a:ext>
            </a:extLst>
          </p:cNvPr>
          <p:cNvSpPr>
            <a:spLocks noChangeArrowheads="1"/>
          </p:cNvSpPr>
          <p:nvPr/>
        </p:nvSpPr>
        <p:spPr bwMode="auto">
          <a:xfrm>
            <a:off x="5905500" y="41544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29" name="橢圓 47">
            <a:extLst>
              <a:ext uri="{FF2B5EF4-FFF2-40B4-BE49-F238E27FC236}">
                <a16:creationId xmlns:a16="http://schemas.microsoft.com/office/drawing/2014/main" id="{9E4A2F76-0A85-4DEA-9D98-B60044FCEBBB}"/>
              </a:ext>
            </a:extLst>
          </p:cNvPr>
          <p:cNvSpPr>
            <a:spLocks noChangeArrowheads="1"/>
          </p:cNvSpPr>
          <p:nvPr/>
        </p:nvSpPr>
        <p:spPr bwMode="auto">
          <a:xfrm>
            <a:off x="6748463" y="41544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30" name="橢圓 48">
            <a:extLst>
              <a:ext uri="{FF2B5EF4-FFF2-40B4-BE49-F238E27FC236}">
                <a16:creationId xmlns:a16="http://schemas.microsoft.com/office/drawing/2014/main" id="{C8882CBE-A2E9-4BC9-BC9B-B512D5A74B01}"/>
              </a:ext>
            </a:extLst>
          </p:cNvPr>
          <p:cNvSpPr>
            <a:spLocks noChangeArrowheads="1"/>
          </p:cNvSpPr>
          <p:nvPr/>
        </p:nvSpPr>
        <p:spPr bwMode="auto">
          <a:xfrm>
            <a:off x="7589838" y="41544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1" name="橢圓 49">
            <a:extLst>
              <a:ext uri="{FF2B5EF4-FFF2-40B4-BE49-F238E27FC236}">
                <a16:creationId xmlns:a16="http://schemas.microsoft.com/office/drawing/2014/main" id="{85EB30D5-9CD8-4980-85DD-687E53A98834}"/>
              </a:ext>
            </a:extLst>
          </p:cNvPr>
          <p:cNvSpPr>
            <a:spLocks noChangeArrowheads="1"/>
          </p:cNvSpPr>
          <p:nvPr/>
        </p:nvSpPr>
        <p:spPr bwMode="auto">
          <a:xfrm>
            <a:off x="5064125" y="50117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2" name="橢圓 50">
            <a:extLst>
              <a:ext uri="{FF2B5EF4-FFF2-40B4-BE49-F238E27FC236}">
                <a16:creationId xmlns:a16="http://schemas.microsoft.com/office/drawing/2014/main" id="{DE8E3188-546A-4803-8FC5-7A5C4B5A394F}"/>
              </a:ext>
            </a:extLst>
          </p:cNvPr>
          <p:cNvSpPr>
            <a:spLocks noChangeArrowheads="1"/>
          </p:cNvSpPr>
          <p:nvPr/>
        </p:nvSpPr>
        <p:spPr bwMode="auto">
          <a:xfrm>
            <a:off x="5905500" y="50117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3" name="橢圓 51">
            <a:extLst>
              <a:ext uri="{FF2B5EF4-FFF2-40B4-BE49-F238E27FC236}">
                <a16:creationId xmlns:a16="http://schemas.microsoft.com/office/drawing/2014/main" id="{3AC68C0D-05E9-4D96-B517-9B976FB29D4F}"/>
              </a:ext>
            </a:extLst>
          </p:cNvPr>
          <p:cNvSpPr>
            <a:spLocks noChangeArrowheads="1"/>
          </p:cNvSpPr>
          <p:nvPr/>
        </p:nvSpPr>
        <p:spPr bwMode="auto">
          <a:xfrm>
            <a:off x="6748463" y="50117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34" name="橢圓 52">
            <a:extLst>
              <a:ext uri="{FF2B5EF4-FFF2-40B4-BE49-F238E27FC236}">
                <a16:creationId xmlns:a16="http://schemas.microsoft.com/office/drawing/2014/main" id="{96746718-2CCF-4C02-B33C-1634DBFE5FD0}"/>
              </a:ext>
            </a:extLst>
          </p:cNvPr>
          <p:cNvSpPr>
            <a:spLocks noChangeArrowheads="1"/>
          </p:cNvSpPr>
          <p:nvPr/>
        </p:nvSpPr>
        <p:spPr bwMode="auto">
          <a:xfrm>
            <a:off x="7589838" y="50117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5" name="橢圓 53">
            <a:extLst>
              <a:ext uri="{FF2B5EF4-FFF2-40B4-BE49-F238E27FC236}">
                <a16:creationId xmlns:a16="http://schemas.microsoft.com/office/drawing/2014/main" id="{593EDC31-D770-4EA7-B34C-B42E86291FFB}"/>
              </a:ext>
            </a:extLst>
          </p:cNvPr>
          <p:cNvSpPr>
            <a:spLocks noChangeArrowheads="1"/>
          </p:cNvSpPr>
          <p:nvPr/>
        </p:nvSpPr>
        <p:spPr bwMode="auto">
          <a:xfrm>
            <a:off x="5064125" y="58118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6" name="橢圓 54">
            <a:extLst>
              <a:ext uri="{FF2B5EF4-FFF2-40B4-BE49-F238E27FC236}">
                <a16:creationId xmlns:a16="http://schemas.microsoft.com/office/drawing/2014/main" id="{F277A0F8-7570-43FD-B213-5AB1CDD2858C}"/>
              </a:ext>
            </a:extLst>
          </p:cNvPr>
          <p:cNvSpPr>
            <a:spLocks noChangeArrowheads="1"/>
          </p:cNvSpPr>
          <p:nvPr/>
        </p:nvSpPr>
        <p:spPr bwMode="auto">
          <a:xfrm>
            <a:off x="5905500" y="58118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sp>
        <p:nvSpPr>
          <p:cNvPr id="37" name="橢圓 55">
            <a:extLst>
              <a:ext uri="{FF2B5EF4-FFF2-40B4-BE49-F238E27FC236}">
                <a16:creationId xmlns:a16="http://schemas.microsoft.com/office/drawing/2014/main" id="{9F1F029C-5D2E-4FFC-B359-0FDEFF3E9532}"/>
              </a:ext>
            </a:extLst>
          </p:cNvPr>
          <p:cNvSpPr>
            <a:spLocks noChangeArrowheads="1"/>
          </p:cNvSpPr>
          <p:nvPr/>
        </p:nvSpPr>
        <p:spPr bwMode="auto">
          <a:xfrm>
            <a:off x="6748463" y="58118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-4</a:t>
            </a:r>
            <a:endParaRPr lang="zh-TW" altLang="en-US" sz="2400" dirty="0">
              <a:solidFill>
                <a:schemeClr val="dk1"/>
              </a:solidFill>
              <a:latin typeface="+mn-lt"/>
              <a:ea typeface="+mn-ea"/>
            </a:endParaRPr>
          </a:p>
        </p:txBody>
      </p:sp>
      <p:sp>
        <p:nvSpPr>
          <p:cNvPr id="38" name="橢圓 56">
            <a:extLst>
              <a:ext uri="{FF2B5EF4-FFF2-40B4-BE49-F238E27FC236}">
                <a16:creationId xmlns:a16="http://schemas.microsoft.com/office/drawing/2014/main" id="{58531083-21E9-4B53-A80E-932B586BE692}"/>
              </a:ext>
            </a:extLst>
          </p:cNvPr>
          <p:cNvSpPr>
            <a:spLocks noChangeArrowheads="1"/>
          </p:cNvSpPr>
          <p:nvPr/>
        </p:nvSpPr>
        <p:spPr bwMode="auto">
          <a:xfrm>
            <a:off x="7589838" y="58118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graphicFrame>
        <p:nvGraphicFramePr>
          <p:cNvPr id="39" name="表格 57">
            <a:extLst>
              <a:ext uri="{FF2B5EF4-FFF2-40B4-BE49-F238E27FC236}">
                <a16:creationId xmlns:a16="http://schemas.microsoft.com/office/drawing/2014/main" id="{A705F7A7-5234-471E-86B0-805D432F4B85}"/>
              </a:ext>
            </a:extLst>
          </p:cNvPr>
          <p:cNvGraphicFramePr>
            <a:graphicFrameLocks noGrp="1"/>
          </p:cNvGraphicFramePr>
          <p:nvPr/>
        </p:nvGraphicFramePr>
        <p:xfrm>
          <a:off x="1706563" y="161766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40" name="文字方塊 58">
            <a:extLst>
              <a:ext uri="{FF2B5EF4-FFF2-40B4-BE49-F238E27FC236}">
                <a16:creationId xmlns:a16="http://schemas.microsoft.com/office/drawing/2014/main" id="{6E318B37-5CDC-4A50-84A2-A5A42AB74123}"/>
              </a:ext>
            </a:extLst>
          </p:cNvPr>
          <p:cNvSpPr txBox="1">
            <a:spLocks noChangeArrowheads="1"/>
          </p:cNvSpPr>
          <p:nvPr/>
        </p:nvSpPr>
        <p:spPr bwMode="auto">
          <a:xfrm>
            <a:off x="3328988" y="2071688"/>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400"/>
              <a:t>Filter 1</a:t>
            </a:r>
            <a:endParaRPr lang="zh-TW" altLang="en-US" sz="2400"/>
          </a:p>
        </p:txBody>
      </p:sp>
      <p:sp>
        <p:nvSpPr>
          <p:cNvPr id="41" name="矩形 2">
            <a:extLst>
              <a:ext uri="{FF2B5EF4-FFF2-40B4-BE49-F238E27FC236}">
                <a16:creationId xmlns:a16="http://schemas.microsoft.com/office/drawing/2014/main" id="{AE404719-EA8A-4570-803C-EC0AE96ECBF5}"/>
              </a:ext>
            </a:extLst>
          </p:cNvPr>
          <p:cNvSpPr/>
          <p:nvPr/>
        </p:nvSpPr>
        <p:spPr>
          <a:xfrm>
            <a:off x="895350" y="3284538"/>
            <a:ext cx="1562100"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42" name="矩形 67">
            <a:extLst>
              <a:ext uri="{FF2B5EF4-FFF2-40B4-BE49-F238E27FC236}">
                <a16:creationId xmlns:a16="http://schemas.microsoft.com/office/drawing/2014/main" id="{1E425DBF-0FE7-422F-92B8-5C7522295039}"/>
              </a:ext>
            </a:extLst>
          </p:cNvPr>
          <p:cNvSpPr/>
          <p:nvPr/>
        </p:nvSpPr>
        <p:spPr>
          <a:xfrm>
            <a:off x="2579688" y="3284538"/>
            <a:ext cx="1560512"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43" name="矩形 68">
            <a:extLst>
              <a:ext uri="{FF2B5EF4-FFF2-40B4-BE49-F238E27FC236}">
                <a16:creationId xmlns:a16="http://schemas.microsoft.com/office/drawing/2014/main" id="{D4DE1C71-240F-484F-91ED-1E0899EDBBE1}"/>
              </a:ext>
            </a:extLst>
          </p:cNvPr>
          <p:cNvSpPr/>
          <p:nvPr/>
        </p:nvSpPr>
        <p:spPr>
          <a:xfrm>
            <a:off x="895350" y="4940300"/>
            <a:ext cx="1562100"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44" name="矩形 69">
            <a:extLst>
              <a:ext uri="{FF2B5EF4-FFF2-40B4-BE49-F238E27FC236}">
                <a16:creationId xmlns:a16="http://schemas.microsoft.com/office/drawing/2014/main" id="{6E4DC519-600F-42AF-8DE1-881D9E40CD0F}"/>
              </a:ext>
            </a:extLst>
          </p:cNvPr>
          <p:cNvSpPr/>
          <p:nvPr/>
        </p:nvSpPr>
        <p:spPr>
          <a:xfrm>
            <a:off x="2579688" y="4940300"/>
            <a:ext cx="1560512"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45" name="矩形 70">
            <a:extLst>
              <a:ext uri="{FF2B5EF4-FFF2-40B4-BE49-F238E27FC236}">
                <a16:creationId xmlns:a16="http://schemas.microsoft.com/office/drawing/2014/main" id="{8C16657B-182B-4B8D-AFC4-83D97674EB86}"/>
              </a:ext>
            </a:extLst>
          </p:cNvPr>
          <p:cNvSpPr/>
          <p:nvPr/>
        </p:nvSpPr>
        <p:spPr>
          <a:xfrm>
            <a:off x="5064125" y="3325813"/>
            <a:ext cx="1562100" cy="151923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46" name="矩形 71">
            <a:extLst>
              <a:ext uri="{FF2B5EF4-FFF2-40B4-BE49-F238E27FC236}">
                <a16:creationId xmlns:a16="http://schemas.microsoft.com/office/drawing/2014/main" id="{0DB125DD-40DB-4DB6-833E-89444FD89FEC}"/>
              </a:ext>
            </a:extLst>
          </p:cNvPr>
          <p:cNvSpPr/>
          <p:nvPr/>
        </p:nvSpPr>
        <p:spPr>
          <a:xfrm>
            <a:off x="6748463" y="3325813"/>
            <a:ext cx="1560512" cy="151923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47" name="矩形 72">
            <a:extLst>
              <a:ext uri="{FF2B5EF4-FFF2-40B4-BE49-F238E27FC236}">
                <a16:creationId xmlns:a16="http://schemas.microsoft.com/office/drawing/2014/main" id="{127D0B9D-9A24-4F71-9FD0-7D28DD5164C5}"/>
              </a:ext>
            </a:extLst>
          </p:cNvPr>
          <p:cNvSpPr/>
          <p:nvPr/>
        </p:nvSpPr>
        <p:spPr>
          <a:xfrm>
            <a:off x="5064125" y="4981575"/>
            <a:ext cx="1562100"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48" name="矩形 73">
            <a:extLst>
              <a:ext uri="{FF2B5EF4-FFF2-40B4-BE49-F238E27FC236}">
                <a16:creationId xmlns:a16="http://schemas.microsoft.com/office/drawing/2014/main" id="{0CB432EC-D64B-4E51-A4ED-757AC2AA4CDC}"/>
              </a:ext>
            </a:extLst>
          </p:cNvPr>
          <p:cNvSpPr/>
          <p:nvPr/>
        </p:nvSpPr>
        <p:spPr>
          <a:xfrm>
            <a:off x="6748463" y="4981575"/>
            <a:ext cx="1560512"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6"/>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10"/>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9"/>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7"/>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8"/>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12"/>
                                        </p:tgtEl>
                                        <p:attrNameLst>
                                          <p:attrName>style.visibility</p:attrName>
                                        </p:attrNameLst>
                                      </p:cBhvr>
                                      <p:to>
                                        <p:strVal val="hidden"/>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13"/>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14"/>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18"/>
                                        </p:tgtEl>
                                        <p:attrNameLst>
                                          <p:attrName>style.visibility</p:attrName>
                                        </p:attrNameLst>
                                      </p:cBhvr>
                                      <p:to>
                                        <p:strVal val="hidden"/>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15"/>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20"/>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19"/>
                                        </p:tgtEl>
                                        <p:attrNameLst>
                                          <p:attrName>style.visibility</p:attrName>
                                        </p:attrNameLst>
                                      </p:cBhvr>
                                      <p:to>
                                        <p:strVal val="hidden"/>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3"/>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24"/>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27"/>
                                        </p:tgtEl>
                                        <p:attrNameLst>
                                          <p:attrName>style.visibility</p:attrName>
                                        </p:attrNameLst>
                                      </p:cBhvr>
                                      <p:to>
                                        <p:strVal val="hidden"/>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25"/>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26"/>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29"/>
                                        </p:tgtEl>
                                        <p:attrNameLst>
                                          <p:attrName>style.visibility</p:attrName>
                                        </p:attrNameLst>
                                      </p:cBhvr>
                                      <p:to>
                                        <p:strVal val="hidden"/>
                                      </p:to>
                                    </p:se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32"/>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35"/>
                                        </p:tgtEl>
                                        <p:attrNameLst>
                                          <p:attrName>style.visibility</p:attrName>
                                        </p:attrNameLst>
                                      </p:cBhvr>
                                      <p:to>
                                        <p:strVal val="hidden"/>
                                      </p:to>
                                    </p:se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3"/>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34"/>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8" grpId="0" animBg="1"/>
      <p:bldP spid="18" grpId="1" animBg="1"/>
      <p:bldP spid="19" grpId="0" animBg="1"/>
      <p:bldP spid="19" grpId="1" animBg="1"/>
      <p:bldP spid="20" grpId="0" animBg="1"/>
      <p:bldP spid="20" grpId="1" animBg="1"/>
      <p:bldP spid="22" grpId="0"/>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9" grpId="0" animBg="1"/>
      <p:bldP spid="29" grpId="1" animBg="1"/>
      <p:bldP spid="30" grpId="0"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7" grpId="0" animBg="1"/>
      <p:bldP spid="37" grpId="1" animBg="1"/>
      <p:bldP spid="38" grpId="0" animBg="1"/>
      <p:bldP spid="40" grpId="0"/>
      <p:bldP spid="41" grpId="0" animBg="1"/>
      <p:bldP spid="42" grpId="0" animBg="1"/>
      <p:bldP spid="43" grpId="0" animBg="1"/>
      <p:bldP spid="44" grpId="0" animBg="1"/>
      <p:bldP spid="45" grpId="0" animBg="1"/>
      <p:bldP spid="46" grpId="0" animBg="1"/>
      <p:bldP spid="47" grpId="0" animBg="1"/>
      <p:bldP spid="4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標題 1">
            <a:extLst>
              <a:ext uri="{FF2B5EF4-FFF2-40B4-BE49-F238E27FC236}">
                <a16:creationId xmlns:a16="http://schemas.microsoft.com/office/drawing/2014/main" id="{804BAE36-0F15-4C47-B354-A9500857F602}"/>
              </a:ext>
            </a:extLst>
          </p:cNvPr>
          <p:cNvSpPr>
            <a:spLocks noGrp="1" noChangeArrowheads="1"/>
          </p:cNvSpPr>
          <p:nvPr>
            <p:ph type="title"/>
          </p:nvPr>
        </p:nvSpPr>
        <p:spPr>
          <a:xfrm>
            <a:off x="628650" y="365125"/>
            <a:ext cx="7886700" cy="1325563"/>
          </a:xfrm>
        </p:spPr>
        <p:txBody>
          <a:bodyPr/>
          <a:lstStyle/>
          <a:p>
            <a:r>
              <a:rPr lang="en-US" altLang="zh-TW" b="1" dirty="0">
                <a:solidFill>
                  <a:srgbClr val="FF0000"/>
                </a:solidFill>
              </a:rPr>
              <a:t>Why Pooling?</a:t>
            </a:r>
            <a:endParaRPr lang="zh-TW" altLang="en-US" dirty="0"/>
          </a:p>
        </p:txBody>
      </p:sp>
      <p:sp>
        <p:nvSpPr>
          <p:cNvPr id="19459" name="內容版面配置區 2">
            <a:extLst>
              <a:ext uri="{FF2B5EF4-FFF2-40B4-BE49-F238E27FC236}">
                <a16:creationId xmlns:a16="http://schemas.microsoft.com/office/drawing/2014/main" id="{89D71D97-EABB-4AB8-89AF-86E59FB5C3DE}"/>
              </a:ext>
            </a:extLst>
          </p:cNvPr>
          <p:cNvSpPr>
            <a:spLocks noGrp="1" noChangeArrowheads="1"/>
          </p:cNvSpPr>
          <p:nvPr>
            <p:ph idx="1"/>
          </p:nvPr>
        </p:nvSpPr>
        <p:spPr>
          <a:xfrm>
            <a:off x="628650" y="1825625"/>
            <a:ext cx="7886700" cy="4351338"/>
          </a:xfrm>
        </p:spPr>
        <p:txBody>
          <a:bodyPr/>
          <a:lstStyle/>
          <a:p>
            <a:r>
              <a:rPr lang="en-US" altLang="zh-TW" sz="2800"/>
              <a:t>Subsampling pixels will not change the object</a:t>
            </a:r>
            <a:endParaRPr lang="zh-TW" altLang="en-US" sz="2800"/>
          </a:p>
        </p:txBody>
      </p:sp>
      <p:pic>
        <p:nvPicPr>
          <p:cNvPr id="6" name="Picture 2" descr="http://insider.si.edu/wordpress/wp-content/uploads/2016/04/Mountain_Bluebird.jpg">
            <a:extLst>
              <a:ext uri="{FF2B5EF4-FFF2-40B4-BE49-F238E27FC236}">
                <a16:creationId xmlns:a16="http://schemas.microsoft.com/office/drawing/2014/main" id="{4932A3F3-4054-426B-BE01-DA8290F28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675" y="2924175"/>
            <a:ext cx="3335338"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insider.si.edu/wordpress/wp-content/uploads/2016/04/Mountain_Bluebird.jpg">
            <a:extLst>
              <a:ext uri="{FF2B5EF4-FFF2-40B4-BE49-F238E27FC236}">
                <a16:creationId xmlns:a16="http://schemas.microsoft.com/office/drawing/2014/main" id="{423526F7-7195-4436-A31D-9526E1A6F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2238" y="3433763"/>
            <a:ext cx="175736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向右箭號 3">
            <a:extLst>
              <a:ext uri="{FF2B5EF4-FFF2-40B4-BE49-F238E27FC236}">
                <a16:creationId xmlns:a16="http://schemas.microsoft.com/office/drawing/2014/main" id="{884FDD94-1375-442C-87D7-A13E72D3EDA2}"/>
              </a:ext>
            </a:extLst>
          </p:cNvPr>
          <p:cNvSpPr/>
          <p:nvPr/>
        </p:nvSpPr>
        <p:spPr>
          <a:xfrm>
            <a:off x="4397375" y="3627438"/>
            <a:ext cx="1860550" cy="8032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p>
        </p:txBody>
      </p:sp>
      <p:sp>
        <p:nvSpPr>
          <p:cNvPr id="9" name="文字方塊 5">
            <a:extLst>
              <a:ext uri="{FF2B5EF4-FFF2-40B4-BE49-F238E27FC236}">
                <a16:creationId xmlns:a16="http://schemas.microsoft.com/office/drawing/2014/main" id="{EC59865A-FFE4-4441-B108-1D4E8CDBD700}"/>
              </a:ext>
            </a:extLst>
          </p:cNvPr>
          <p:cNvSpPr txBox="1">
            <a:spLocks noChangeArrowheads="1"/>
          </p:cNvSpPr>
          <p:nvPr/>
        </p:nvSpPr>
        <p:spPr bwMode="auto">
          <a:xfrm>
            <a:off x="4291013" y="4424363"/>
            <a:ext cx="2076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solidFill>
                  <a:srgbClr val="FF0000"/>
                </a:solidFill>
              </a:rPr>
              <a:t>Subsampling</a:t>
            </a:r>
            <a:endParaRPr lang="zh-TW" altLang="en-US" sz="2400">
              <a:solidFill>
                <a:srgbClr val="FF0000"/>
              </a:solidFill>
            </a:endParaRPr>
          </a:p>
        </p:txBody>
      </p:sp>
      <p:sp>
        <p:nvSpPr>
          <p:cNvPr id="10" name="文字方塊 6">
            <a:extLst>
              <a:ext uri="{FF2B5EF4-FFF2-40B4-BE49-F238E27FC236}">
                <a16:creationId xmlns:a16="http://schemas.microsoft.com/office/drawing/2014/main" id="{034911B5-5722-4669-8E7E-3D83BE635E5D}"/>
              </a:ext>
            </a:extLst>
          </p:cNvPr>
          <p:cNvSpPr txBox="1">
            <a:spLocks noChangeArrowheads="1"/>
          </p:cNvSpPr>
          <p:nvPr/>
        </p:nvSpPr>
        <p:spPr bwMode="auto">
          <a:xfrm>
            <a:off x="1876425" y="2408238"/>
            <a:ext cx="1495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800"/>
              <a:t>bird</a:t>
            </a:r>
            <a:endParaRPr lang="zh-TW" altLang="en-US" sz="2800"/>
          </a:p>
        </p:txBody>
      </p:sp>
      <p:sp>
        <p:nvSpPr>
          <p:cNvPr id="11" name="文字方塊 8">
            <a:extLst>
              <a:ext uri="{FF2B5EF4-FFF2-40B4-BE49-F238E27FC236}">
                <a16:creationId xmlns:a16="http://schemas.microsoft.com/office/drawing/2014/main" id="{DBA39FB5-4FE1-4C45-97C2-A394B134230B}"/>
              </a:ext>
            </a:extLst>
          </p:cNvPr>
          <p:cNvSpPr txBox="1">
            <a:spLocks noChangeArrowheads="1"/>
          </p:cNvSpPr>
          <p:nvPr/>
        </p:nvSpPr>
        <p:spPr bwMode="auto">
          <a:xfrm>
            <a:off x="6604000" y="2900363"/>
            <a:ext cx="14938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800"/>
              <a:t>bird</a:t>
            </a:r>
            <a:endParaRPr lang="zh-TW" altLang="en-US" sz="2800"/>
          </a:p>
        </p:txBody>
      </p:sp>
      <p:sp>
        <p:nvSpPr>
          <p:cNvPr id="12" name="文字方塊 7">
            <a:extLst>
              <a:ext uri="{FF2B5EF4-FFF2-40B4-BE49-F238E27FC236}">
                <a16:creationId xmlns:a16="http://schemas.microsoft.com/office/drawing/2014/main" id="{185EFF08-7377-4EC7-9AAC-B1DB5B37AB2C}"/>
              </a:ext>
            </a:extLst>
          </p:cNvPr>
          <p:cNvSpPr txBox="1">
            <a:spLocks noChangeArrowheads="1"/>
          </p:cNvSpPr>
          <p:nvPr/>
        </p:nvSpPr>
        <p:spPr bwMode="auto">
          <a:xfrm>
            <a:off x="779463" y="5511800"/>
            <a:ext cx="77358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marL="342900" indent="-342900">
              <a:spcBef>
                <a:spcPct val="0"/>
              </a:spcBef>
              <a:buClrTx/>
              <a:buFont typeface="Arial" panose="020B0604020202020204" pitchFamily="34" charset="0"/>
              <a:buChar char="•"/>
            </a:pPr>
            <a:r>
              <a:rPr lang="en-US" altLang="zh-TW" sz="2400" dirty="0"/>
              <a:t>We can subsample the pixels to make image smaller</a:t>
            </a:r>
            <a:endParaRPr lang="zh-TW" altLang="en-US" sz="2400" dirty="0"/>
          </a:p>
        </p:txBody>
      </p:sp>
      <p:sp>
        <p:nvSpPr>
          <p:cNvPr id="13" name="文字方塊 12">
            <a:extLst>
              <a:ext uri="{FF2B5EF4-FFF2-40B4-BE49-F238E27FC236}">
                <a16:creationId xmlns:a16="http://schemas.microsoft.com/office/drawing/2014/main" id="{89A65984-D814-43A5-93FE-F9CCBCF19DF9}"/>
              </a:ext>
            </a:extLst>
          </p:cNvPr>
          <p:cNvSpPr txBox="1">
            <a:spLocks noChangeArrowheads="1"/>
          </p:cNvSpPr>
          <p:nvPr/>
        </p:nvSpPr>
        <p:spPr bwMode="auto">
          <a:xfrm>
            <a:off x="779463" y="6021388"/>
            <a:ext cx="721524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marL="342900" indent="-342900">
              <a:spcBef>
                <a:spcPct val="0"/>
              </a:spcBef>
              <a:buClrTx/>
              <a:buFont typeface="Arial" panose="020B0604020202020204" pitchFamily="34" charset="0"/>
              <a:buChar char="•"/>
            </a:pPr>
            <a:r>
              <a:rPr lang="en-US" altLang="zh-TW" sz="2400" dirty="0"/>
              <a:t>Fewer parameters to characterize the image</a:t>
            </a:r>
            <a:endParaRPr lang="zh-TW"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標題 1">
            <a:extLst>
              <a:ext uri="{FF2B5EF4-FFF2-40B4-BE49-F238E27FC236}">
                <a16:creationId xmlns:a16="http://schemas.microsoft.com/office/drawing/2014/main" id="{804BAE36-0F15-4C47-B354-A9500857F602}"/>
              </a:ext>
            </a:extLst>
          </p:cNvPr>
          <p:cNvSpPr>
            <a:spLocks noGrp="1" noChangeArrowheads="1"/>
          </p:cNvSpPr>
          <p:nvPr>
            <p:ph type="title"/>
          </p:nvPr>
        </p:nvSpPr>
        <p:spPr>
          <a:xfrm>
            <a:off x="628650" y="365125"/>
            <a:ext cx="7886700" cy="1325563"/>
          </a:xfrm>
        </p:spPr>
        <p:txBody>
          <a:bodyPr/>
          <a:lstStyle/>
          <a:p>
            <a:r>
              <a:rPr lang="en-US" altLang="zh-TW" b="1" dirty="0">
                <a:solidFill>
                  <a:srgbClr val="FF0000"/>
                </a:solidFill>
              </a:rPr>
              <a:t>Why Pooling?</a:t>
            </a:r>
            <a:endParaRPr lang="zh-TW" altLang="en-US" dirty="0"/>
          </a:p>
        </p:txBody>
      </p:sp>
      <p:sp>
        <p:nvSpPr>
          <p:cNvPr id="19459" name="內容版面配置區 2">
            <a:extLst>
              <a:ext uri="{FF2B5EF4-FFF2-40B4-BE49-F238E27FC236}">
                <a16:creationId xmlns:a16="http://schemas.microsoft.com/office/drawing/2014/main" id="{89D71D97-EABB-4AB8-89AF-86E59FB5C3DE}"/>
              </a:ext>
            </a:extLst>
          </p:cNvPr>
          <p:cNvSpPr>
            <a:spLocks noGrp="1" noChangeArrowheads="1"/>
          </p:cNvSpPr>
          <p:nvPr>
            <p:ph idx="1"/>
          </p:nvPr>
        </p:nvSpPr>
        <p:spPr>
          <a:xfrm>
            <a:off x="628650" y="1825625"/>
            <a:ext cx="7886700" cy="4868790"/>
          </a:xfrm>
        </p:spPr>
        <p:txBody>
          <a:bodyPr/>
          <a:lstStyle/>
          <a:p>
            <a:endParaRPr lang="zh-TW" altLang="en-US" sz="2800" dirty="0"/>
          </a:p>
        </p:txBody>
      </p:sp>
      <p:pic>
        <p:nvPicPr>
          <p:cNvPr id="6" name="Picture 2" descr="http://insider.si.edu/wordpress/wp-content/uploads/2016/04/Mountain_Bluebird.jpg">
            <a:extLst>
              <a:ext uri="{FF2B5EF4-FFF2-40B4-BE49-F238E27FC236}">
                <a16:creationId xmlns:a16="http://schemas.microsoft.com/office/drawing/2014/main" id="{4932A3F3-4054-426B-BE01-DA8290F28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675" y="2924175"/>
            <a:ext cx="3335338"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insider.si.edu/wordpress/wp-content/uploads/2016/04/Mountain_Bluebird.jpg">
            <a:extLst>
              <a:ext uri="{FF2B5EF4-FFF2-40B4-BE49-F238E27FC236}">
                <a16:creationId xmlns:a16="http://schemas.microsoft.com/office/drawing/2014/main" id="{423526F7-7195-4436-A31D-9526E1A6F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2238" y="3433763"/>
            <a:ext cx="175736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向右箭號 3">
            <a:extLst>
              <a:ext uri="{FF2B5EF4-FFF2-40B4-BE49-F238E27FC236}">
                <a16:creationId xmlns:a16="http://schemas.microsoft.com/office/drawing/2014/main" id="{884FDD94-1375-442C-87D7-A13E72D3EDA2}"/>
              </a:ext>
            </a:extLst>
          </p:cNvPr>
          <p:cNvSpPr/>
          <p:nvPr/>
        </p:nvSpPr>
        <p:spPr>
          <a:xfrm>
            <a:off x="4397375" y="3627438"/>
            <a:ext cx="1860550" cy="8032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p>
        </p:txBody>
      </p:sp>
      <p:sp>
        <p:nvSpPr>
          <p:cNvPr id="9" name="文字方塊 5">
            <a:extLst>
              <a:ext uri="{FF2B5EF4-FFF2-40B4-BE49-F238E27FC236}">
                <a16:creationId xmlns:a16="http://schemas.microsoft.com/office/drawing/2014/main" id="{EC59865A-FFE4-4441-B108-1D4E8CDBD700}"/>
              </a:ext>
            </a:extLst>
          </p:cNvPr>
          <p:cNvSpPr txBox="1">
            <a:spLocks noChangeArrowheads="1"/>
          </p:cNvSpPr>
          <p:nvPr/>
        </p:nvSpPr>
        <p:spPr bwMode="auto">
          <a:xfrm>
            <a:off x="4291013" y="4424363"/>
            <a:ext cx="2076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solidFill>
                  <a:srgbClr val="FF0000"/>
                </a:solidFill>
              </a:rPr>
              <a:t>Subsampling</a:t>
            </a:r>
            <a:endParaRPr lang="zh-TW" altLang="en-US" sz="2400">
              <a:solidFill>
                <a:srgbClr val="FF0000"/>
              </a:solidFill>
            </a:endParaRPr>
          </a:p>
        </p:txBody>
      </p:sp>
      <p:sp>
        <p:nvSpPr>
          <p:cNvPr id="10" name="文字方塊 6">
            <a:extLst>
              <a:ext uri="{FF2B5EF4-FFF2-40B4-BE49-F238E27FC236}">
                <a16:creationId xmlns:a16="http://schemas.microsoft.com/office/drawing/2014/main" id="{034911B5-5722-4669-8E7E-3D83BE635E5D}"/>
              </a:ext>
            </a:extLst>
          </p:cNvPr>
          <p:cNvSpPr txBox="1">
            <a:spLocks noChangeArrowheads="1"/>
          </p:cNvSpPr>
          <p:nvPr/>
        </p:nvSpPr>
        <p:spPr bwMode="auto">
          <a:xfrm>
            <a:off x="1876425" y="2408238"/>
            <a:ext cx="1495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800"/>
              <a:t>bird</a:t>
            </a:r>
            <a:endParaRPr lang="zh-TW" altLang="en-US" sz="2800"/>
          </a:p>
        </p:txBody>
      </p:sp>
      <p:sp>
        <p:nvSpPr>
          <p:cNvPr id="11" name="文字方塊 8">
            <a:extLst>
              <a:ext uri="{FF2B5EF4-FFF2-40B4-BE49-F238E27FC236}">
                <a16:creationId xmlns:a16="http://schemas.microsoft.com/office/drawing/2014/main" id="{DBA39FB5-4FE1-4C45-97C2-A394B134230B}"/>
              </a:ext>
            </a:extLst>
          </p:cNvPr>
          <p:cNvSpPr txBox="1">
            <a:spLocks noChangeArrowheads="1"/>
          </p:cNvSpPr>
          <p:nvPr/>
        </p:nvSpPr>
        <p:spPr bwMode="auto">
          <a:xfrm>
            <a:off x="6604000" y="2900363"/>
            <a:ext cx="14938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800"/>
              <a:t>bird</a:t>
            </a:r>
            <a:endParaRPr lang="zh-TW" altLang="en-US" sz="2800"/>
          </a:p>
        </p:txBody>
      </p:sp>
      <p:sp>
        <p:nvSpPr>
          <p:cNvPr id="12" name="文字方塊 7">
            <a:extLst>
              <a:ext uri="{FF2B5EF4-FFF2-40B4-BE49-F238E27FC236}">
                <a16:creationId xmlns:a16="http://schemas.microsoft.com/office/drawing/2014/main" id="{185EFF08-7377-4EC7-9AAC-B1DB5B37AB2C}"/>
              </a:ext>
            </a:extLst>
          </p:cNvPr>
          <p:cNvSpPr txBox="1">
            <a:spLocks noChangeArrowheads="1"/>
          </p:cNvSpPr>
          <p:nvPr/>
        </p:nvSpPr>
        <p:spPr bwMode="auto">
          <a:xfrm>
            <a:off x="779463" y="5511800"/>
            <a:ext cx="77358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marL="342900" indent="-342900">
              <a:spcBef>
                <a:spcPct val="0"/>
              </a:spcBef>
              <a:buClrTx/>
              <a:buFont typeface="Arial" panose="020B0604020202020204" pitchFamily="34" charset="0"/>
              <a:buChar char="•"/>
            </a:pPr>
            <a:r>
              <a:rPr lang="en-IN" sz="2400" dirty="0"/>
              <a:t>Invariance to small transformations</a:t>
            </a:r>
          </a:p>
          <a:p>
            <a:pPr marL="342900" indent="-342900">
              <a:spcBef>
                <a:spcPct val="0"/>
              </a:spcBef>
              <a:buClrTx/>
              <a:buFont typeface="Arial" panose="020B0604020202020204" pitchFamily="34" charset="0"/>
              <a:buChar char="•"/>
            </a:pPr>
            <a:r>
              <a:rPr lang="en-US" sz="2400" dirty="0"/>
              <a:t>Larger receptive fields (neurons see more of input)</a:t>
            </a:r>
            <a:endParaRPr lang="en-IN" sz="2400" dirty="0"/>
          </a:p>
          <a:p>
            <a:pPr>
              <a:spcBef>
                <a:spcPct val="0"/>
              </a:spcBef>
              <a:buClrTx/>
              <a:buNone/>
            </a:pPr>
            <a:endParaRPr lang="zh-TW" altLang="en-US" sz="2400" dirty="0"/>
          </a:p>
        </p:txBody>
      </p:sp>
    </p:spTree>
    <p:extLst>
      <p:ext uri="{BB962C8B-B14F-4D97-AF65-F5344CB8AC3E}">
        <p14:creationId xmlns:p14="http://schemas.microsoft.com/office/powerpoint/2010/main" val="1601969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EEE21-0901-42D9-BB8F-3131E2DD60C8}"/>
              </a:ext>
            </a:extLst>
          </p:cNvPr>
          <p:cNvSpPr>
            <a:spLocks noGrp="1"/>
          </p:cNvSpPr>
          <p:nvPr>
            <p:ph type="title"/>
          </p:nvPr>
        </p:nvSpPr>
        <p:spPr>
          <a:xfrm>
            <a:off x="628650" y="-4467"/>
            <a:ext cx="7886700" cy="984182"/>
          </a:xfrm>
        </p:spPr>
        <p:txBody>
          <a:bodyPr/>
          <a:lstStyle/>
          <a:p>
            <a:pPr algn="ctr"/>
            <a:r>
              <a:rPr lang="en-IN" b="1" dirty="0">
                <a:solidFill>
                  <a:srgbClr val="FF0000"/>
                </a:solidFill>
                <a:latin typeface="Tahoma" panose="020B0604030504040204" pitchFamily="34" charset="0"/>
                <a:ea typeface="Tahoma" panose="020B0604030504040204" pitchFamily="34" charset="0"/>
                <a:cs typeface="Tahoma" panose="020B0604030504040204" pitchFamily="34" charset="0"/>
              </a:rPr>
              <a:t>Pooling Layer</a:t>
            </a:r>
          </a:p>
        </p:txBody>
      </p:sp>
      <p:sp>
        <p:nvSpPr>
          <p:cNvPr id="3" name="Content Placeholder 2">
            <a:extLst>
              <a:ext uri="{FF2B5EF4-FFF2-40B4-BE49-F238E27FC236}">
                <a16:creationId xmlns:a16="http://schemas.microsoft.com/office/drawing/2014/main" id="{6204987A-43C2-4CE0-ABF0-1B4BE866EF0C}"/>
              </a:ext>
            </a:extLst>
          </p:cNvPr>
          <p:cNvSpPr>
            <a:spLocks noGrp="1"/>
          </p:cNvSpPr>
          <p:nvPr>
            <p:ph idx="1"/>
          </p:nvPr>
        </p:nvSpPr>
        <p:spPr>
          <a:xfrm>
            <a:off x="182881" y="1201784"/>
            <a:ext cx="8791302" cy="5264330"/>
          </a:xfrm>
        </p:spPr>
        <p:txBody>
          <a:bodyPr>
            <a:normAutofit/>
          </a:bodyPr>
          <a:lstStyle/>
          <a:p>
            <a:r>
              <a:rPr lang="en-US" dirty="0"/>
              <a:t>Insertion of pooling layer: </a:t>
            </a:r>
          </a:p>
          <a:p>
            <a:pPr marL="0" indent="0">
              <a:buNone/>
            </a:pPr>
            <a:r>
              <a:rPr lang="en-US" dirty="0"/>
              <a:t>   reduce the spatial size of the representation </a:t>
            </a:r>
          </a:p>
          <a:p>
            <a:pPr marL="0" indent="0">
              <a:buNone/>
            </a:pPr>
            <a:r>
              <a:rPr lang="en-US" dirty="0"/>
              <a:t>   reduce the amount of parameters and computation in the   network, and hence also control overfitting. </a:t>
            </a:r>
          </a:p>
          <a:p>
            <a:r>
              <a:rPr lang="en-US" dirty="0"/>
              <a:t>The Pooling Layer operates independently on every depth slice of the input and resizes it spatially, using the MAX operation. </a:t>
            </a:r>
          </a:p>
          <a:p>
            <a:r>
              <a:rPr lang="en-US" dirty="0"/>
              <a:t>The most common form is a pooling layer with filters of size 2x2 applied with a stride of 2 -- </a:t>
            </a:r>
            <a:r>
              <a:rPr lang="en-US" dirty="0" err="1"/>
              <a:t>downsamples</a:t>
            </a:r>
            <a:r>
              <a:rPr lang="en-US" dirty="0"/>
              <a:t> every depth slice in the input by 2 along both width and height,</a:t>
            </a:r>
          </a:p>
          <a:p>
            <a:r>
              <a:rPr lang="en-US" dirty="0"/>
              <a:t>The depth dimension remains unchanged. </a:t>
            </a:r>
            <a:endParaRPr lang="en-IN" dirty="0"/>
          </a:p>
        </p:txBody>
      </p:sp>
      <p:sp>
        <p:nvSpPr>
          <p:cNvPr id="4" name="Date Placeholder 3">
            <a:extLst>
              <a:ext uri="{FF2B5EF4-FFF2-40B4-BE49-F238E27FC236}">
                <a16:creationId xmlns:a16="http://schemas.microsoft.com/office/drawing/2014/main" id="{F0CC5D1D-BAE7-4890-A06D-3FC9D2303524}"/>
              </a:ext>
            </a:extLst>
          </p:cNvPr>
          <p:cNvSpPr>
            <a:spLocks noGrp="1"/>
          </p:cNvSpPr>
          <p:nvPr>
            <p:ph type="dt" sz="half" idx="10"/>
          </p:nvPr>
        </p:nvSpPr>
        <p:spPr/>
        <p:txBody>
          <a:bodyPr/>
          <a:lstStyle/>
          <a:p>
            <a:fld id="{4AFF1884-60C3-441C-BDB9-EB1118076936}" type="datetime1">
              <a:rPr lang="en-US" smtClean="0"/>
              <a:t>4/29/2022</a:t>
            </a:fld>
            <a:endParaRPr lang="en-US" dirty="0"/>
          </a:p>
        </p:txBody>
      </p:sp>
      <p:sp>
        <p:nvSpPr>
          <p:cNvPr id="5" name="Slide Number Placeholder 4">
            <a:extLst>
              <a:ext uri="{FF2B5EF4-FFF2-40B4-BE49-F238E27FC236}">
                <a16:creationId xmlns:a16="http://schemas.microsoft.com/office/drawing/2014/main" id="{F17332E7-1CE8-4CDD-8050-824C039EB93A}"/>
              </a:ext>
            </a:extLst>
          </p:cNvPr>
          <p:cNvSpPr>
            <a:spLocks noGrp="1"/>
          </p:cNvSpPr>
          <p:nvPr>
            <p:ph type="sldNum" sz="quarter" idx="12"/>
          </p:nvPr>
        </p:nvSpPr>
        <p:spPr/>
        <p:txBody>
          <a:bodyPr/>
          <a:lstStyle/>
          <a:p>
            <a:fld id="{28FE0516-50B9-46E1-A8D9-1B5778713E50}" type="slidenum">
              <a:rPr lang="en-US" smtClean="0"/>
              <a:t>55</a:t>
            </a:fld>
            <a:endParaRPr lang="en-US" dirty="0"/>
          </a:p>
        </p:txBody>
      </p:sp>
    </p:spTree>
    <p:extLst>
      <p:ext uri="{BB962C8B-B14F-4D97-AF65-F5344CB8AC3E}">
        <p14:creationId xmlns:p14="http://schemas.microsoft.com/office/powerpoint/2010/main" val="28134513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EEE21-0901-42D9-BB8F-3131E2DD60C8}"/>
              </a:ext>
            </a:extLst>
          </p:cNvPr>
          <p:cNvSpPr>
            <a:spLocks noGrp="1"/>
          </p:cNvSpPr>
          <p:nvPr>
            <p:ph type="title"/>
          </p:nvPr>
        </p:nvSpPr>
        <p:spPr>
          <a:xfrm>
            <a:off x="628650" y="-4467"/>
            <a:ext cx="7886700" cy="984182"/>
          </a:xfrm>
        </p:spPr>
        <p:txBody>
          <a:bodyPr/>
          <a:lstStyle/>
          <a:p>
            <a:pPr algn="ctr"/>
            <a:r>
              <a:rPr lang="en-IN" b="1" dirty="0">
                <a:solidFill>
                  <a:srgbClr val="FF0000"/>
                </a:solidFill>
                <a:latin typeface="Tahoma" panose="020B0604030504040204" pitchFamily="34" charset="0"/>
                <a:ea typeface="Tahoma" panose="020B0604030504040204" pitchFamily="34" charset="0"/>
                <a:cs typeface="Tahoma" panose="020B0604030504040204" pitchFamily="34" charset="0"/>
              </a:rPr>
              <a:t>General Pooling Layer</a:t>
            </a:r>
          </a:p>
        </p:txBody>
      </p:sp>
      <p:sp>
        <p:nvSpPr>
          <p:cNvPr id="3" name="Content Placeholder 2">
            <a:extLst>
              <a:ext uri="{FF2B5EF4-FFF2-40B4-BE49-F238E27FC236}">
                <a16:creationId xmlns:a16="http://schemas.microsoft.com/office/drawing/2014/main" id="{6204987A-43C2-4CE0-ABF0-1B4BE866EF0C}"/>
              </a:ext>
            </a:extLst>
          </p:cNvPr>
          <p:cNvSpPr>
            <a:spLocks noGrp="1"/>
          </p:cNvSpPr>
          <p:nvPr>
            <p:ph idx="1"/>
          </p:nvPr>
        </p:nvSpPr>
        <p:spPr>
          <a:xfrm>
            <a:off x="182881" y="979715"/>
            <a:ext cx="8791302" cy="5741761"/>
          </a:xfrm>
        </p:spPr>
        <p:txBody>
          <a:bodyPr>
            <a:normAutofit/>
          </a:bodyPr>
          <a:lstStyle/>
          <a:p>
            <a:pPr marL="0" indent="0">
              <a:buNone/>
            </a:pPr>
            <a:r>
              <a:rPr lang="en-IN" dirty="0"/>
              <a:t>Other pooling functions: </a:t>
            </a:r>
          </a:p>
          <a:p>
            <a:r>
              <a:rPr lang="en-IN" dirty="0"/>
              <a:t>Average pooling</a:t>
            </a:r>
          </a:p>
          <a:p>
            <a:r>
              <a:rPr lang="en-IN" dirty="0"/>
              <a:t>L2- norm pooling</a:t>
            </a:r>
          </a:p>
        </p:txBody>
      </p:sp>
      <p:sp>
        <p:nvSpPr>
          <p:cNvPr id="4" name="Date Placeholder 3">
            <a:extLst>
              <a:ext uri="{FF2B5EF4-FFF2-40B4-BE49-F238E27FC236}">
                <a16:creationId xmlns:a16="http://schemas.microsoft.com/office/drawing/2014/main" id="{F0CC5D1D-BAE7-4890-A06D-3FC9D2303524}"/>
              </a:ext>
            </a:extLst>
          </p:cNvPr>
          <p:cNvSpPr>
            <a:spLocks noGrp="1"/>
          </p:cNvSpPr>
          <p:nvPr>
            <p:ph type="dt" sz="half" idx="10"/>
          </p:nvPr>
        </p:nvSpPr>
        <p:spPr/>
        <p:txBody>
          <a:bodyPr/>
          <a:lstStyle/>
          <a:p>
            <a:fld id="{4AFF1884-60C3-441C-BDB9-EB1118076936}" type="datetime1">
              <a:rPr lang="en-US" smtClean="0"/>
              <a:t>4/29/2022</a:t>
            </a:fld>
            <a:endParaRPr lang="en-US" dirty="0"/>
          </a:p>
        </p:txBody>
      </p:sp>
      <p:sp>
        <p:nvSpPr>
          <p:cNvPr id="5" name="Slide Number Placeholder 4">
            <a:extLst>
              <a:ext uri="{FF2B5EF4-FFF2-40B4-BE49-F238E27FC236}">
                <a16:creationId xmlns:a16="http://schemas.microsoft.com/office/drawing/2014/main" id="{F17332E7-1CE8-4CDD-8050-824C039EB93A}"/>
              </a:ext>
            </a:extLst>
          </p:cNvPr>
          <p:cNvSpPr>
            <a:spLocks noGrp="1"/>
          </p:cNvSpPr>
          <p:nvPr>
            <p:ph type="sldNum" sz="quarter" idx="12"/>
          </p:nvPr>
        </p:nvSpPr>
        <p:spPr/>
        <p:txBody>
          <a:bodyPr/>
          <a:lstStyle/>
          <a:p>
            <a:fld id="{28FE0516-50B9-46E1-A8D9-1B5778713E50}" type="slidenum">
              <a:rPr lang="en-US" smtClean="0"/>
              <a:t>56</a:t>
            </a:fld>
            <a:endParaRPr lang="en-US" dirty="0"/>
          </a:p>
        </p:txBody>
      </p:sp>
    </p:spTree>
    <p:extLst>
      <p:ext uri="{BB962C8B-B14F-4D97-AF65-F5344CB8AC3E}">
        <p14:creationId xmlns:p14="http://schemas.microsoft.com/office/powerpoint/2010/main" val="12354204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dirty="0">
                <a:solidFill>
                  <a:srgbClr val="FF0000"/>
                </a:solidFill>
                <a:latin typeface="+mn-lt"/>
              </a:rPr>
              <a:t>Convolutional Neural Network (CNN)</a:t>
            </a:r>
            <a:r>
              <a:rPr lang="en-US" b="1" dirty="0"/>
              <a:t> </a:t>
            </a:r>
            <a:r>
              <a:rPr lang="en-US" b="1" dirty="0">
                <a:solidFill>
                  <a:srgbClr val="FF0000"/>
                </a:solidFill>
              </a:rPr>
              <a:t>[</a:t>
            </a:r>
            <a:r>
              <a:rPr lang="en-US" b="1" dirty="0" err="1">
                <a:solidFill>
                  <a:srgbClr val="FF0000"/>
                </a:solidFill>
              </a:rPr>
              <a:t>LeCun</a:t>
            </a:r>
            <a:r>
              <a:rPr lang="en-US" b="1" dirty="0">
                <a:solidFill>
                  <a:srgbClr val="FF0000"/>
                </a:solidFill>
              </a:rPr>
              <a:t> 1998]</a:t>
            </a:r>
          </a:p>
        </p:txBody>
      </p:sp>
      <p:pic>
        <p:nvPicPr>
          <p:cNvPr id="5" name="Picture 4" descr="Screen Shot 2017-10-02 at 9.24.0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3400"/>
            <a:ext cx="9144000" cy="3246606"/>
          </a:xfrm>
          <a:prstGeom prst="rect">
            <a:avLst/>
          </a:prstGeom>
        </p:spPr>
      </p:pic>
      <p:sp>
        <p:nvSpPr>
          <p:cNvPr id="3" name="Footer Placeholder 2"/>
          <p:cNvSpPr>
            <a:spLocks noGrp="1"/>
          </p:cNvSpPr>
          <p:nvPr>
            <p:ph type="ftr" sz="quarter" idx="11"/>
          </p:nvPr>
        </p:nvSpPr>
        <p:spPr/>
        <p:txBody>
          <a:bodyPr/>
          <a:lstStyle/>
          <a:p>
            <a:endParaRPr lang="en-US" dirty="0"/>
          </a:p>
        </p:txBody>
      </p:sp>
      <p:sp>
        <p:nvSpPr>
          <p:cNvPr id="4" name="TextBox 3">
            <a:extLst>
              <a:ext uri="{FF2B5EF4-FFF2-40B4-BE49-F238E27FC236}">
                <a16:creationId xmlns:a16="http://schemas.microsoft.com/office/drawing/2014/main" id="{FA728FD2-8966-4735-8435-89E3E736260A}"/>
              </a:ext>
            </a:extLst>
          </p:cNvPr>
          <p:cNvSpPr txBox="1"/>
          <p:nvPr/>
        </p:nvSpPr>
        <p:spPr>
          <a:xfrm>
            <a:off x="334108" y="4932485"/>
            <a:ext cx="8501595" cy="1200329"/>
          </a:xfrm>
          <a:prstGeom prst="rect">
            <a:avLst/>
          </a:prstGeom>
          <a:noFill/>
        </p:spPr>
        <p:txBody>
          <a:bodyPr wrap="square" rtlCol="0">
            <a:spAutoFit/>
          </a:bodyPr>
          <a:lstStyle/>
          <a:p>
            <a:endParaRPr lang="en-IN" dirty="0"/>
          </a:p>
          <a:p>
            <a:endParaRPr lang="en-IN" dirty="0"/>
          </a:p>
          <a:p>
            <a:endParaRPr lang="en-IN" dirty="0"/>
          </a:p>
          <a:p>
            <a:endParaRPr lang="en-IN" dirty="0"/>
          </a:p>
        </p:txBody>
      </p:sp>
      <p:sp>
        <p:nvSpPr>
          <p:cNvPr id="6" name="TextBox 5">
            <a:extLst>
              <a:ext uri="{FF2B5EF4-FFF2-40B4-BE49-F238E27FC236}">
                <a16:creationId xmlns:a16="http://schemas.microsoft.com/office/drawing/2014/main" id="{9F3AEE0E-E60D-41D4-A28E-B9350D0ECF43}"/>
              </a:ext>
            </a:extLst>
          </p:cNvPr>
          <p:cNvSpPr txBox="1"/>
          <p:nvPr/>
        </p:nvSpPr>
        <p:spPr>
          <a:xfrm>
            <a:off x="628650" y="5687736"/>
            <a:ext cx="5663730" cy="369332"/>
          </a:xfrm>
          <a:prstGeom prst="rect">
            <a:avLst/>
          </a:prstGeom>
          <a:noFill/>
        </p:spPr>
        <p:txBody>
          <a:bodyPr wrap="none" rtlCol="0">
            <a:spAutoFit/>
          </a:bodyPr>
          <a:lstStyle/>
          <a:p>
            <a:r>
              <a:rPr lang="en-IN" dirty="0"/>
              <a:t>=(25*6 +6) + (150*12+12) + (300*100+100) + (100*10+10)</a:t>
            </a:r>
          </a:p>
        </p:txBody>
      </p:sp>
    </p:spTree>
    <p:extLst>
      <p:ext uri="{BB962C8B-B14F-4D97-AF65-F5344CB8AC3E}">
        <p14:creationId xmlns:p14="http://schemas.microsoft.com/office/powerpoint/2010/main" val="21383203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57A0F-6587-45BD-9D83-9076ECC63C47}"/>
              </a:ext>
            </a:extLst>
          </p:cNvPr>
          <p:cNvSpPr>
            <a:spLocks noGrp="1"/>
          </p:cNvSpPr>
          <p:nvPr>
            <p:ph type="title"/>
          </p:nvPr>
        </p:nvSpPr>
        <p:spPr/>
        <p:txBody>
          <a:bodyPr/>
          <a:lstStyle/>
          <a:p>
            <a:r>
              <a:rPr lang="en-IN" b="1" dirty="0" err="1">
                <a:solidFill>
                  <a:srgbClr val="FF0000"/>
                </a:solidFill>
              </a:rPr>
              <a:t>Softmax</a:t>
            </a:r>
            <a:r>
              <a:rPr lang="en-IN" b="1" dirty="0">
                <a:solidFill>
                  <a:srgbClr val="FF0000"/>
                </a:solidFill>
              </a:rPr>
              <a:t> Layer and loss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40638E-CF19-464A-9879-B1B918A100B0}"/>
                  </a:ext>
                </a:extLst>
              </p:cNvPr>
              <p:cNvSpPr>
                <a:spLocks noGrp="1"/>
              </p:cNvSpPr>
              <p:nvPr>
                <p:ph idx="1"/>
              </p:nvPr>
            </p:nvSpPr>
            <p:spPr/>
            <p:txBody>
              <a:bodyPr/>
              <a:lstStyle/>
              <a:p>
                <a:r>
                  <a:rPr lang="en-IN" dirty="0"/>
                  <a:t>Probability of class k given input:</a:t>
                </a:r>
              </a:p>
              <a:p>
                <a:pPr marL="0" indent="0">
                  <a:buNone/>
                </a:pPr>
                <a:r>
                  <a:rPr lang="en-IN" dirty="0"/>
                  <a:t>              p(c</a:t>
                </a:r>
                <a:r>
                  <a:rPr lang="en-IN" baseline="-25000" dirty="0"/>
                  <a:t>k </a:t>
                </a:r>
                <a:r>
                  <a:rPr lang="en-IN" dirty="0"/>
                  <a:t>=1 | </a:t>
                </a:r>
                <a:r>
                  <a:rPr lang="en-IN" b="1" dirty="0"/>
                  <a:t>x)  </a:t>
                </a:r>
                <a:r>
                  <a:rPr lang="en-IN" dirty="0"/>
                  <a:t>= </a:t>
                </a:r>
                <a14:m>
                  <m:oMath xmlns:m="http://schemas.openxmlformats.org/officeDocument/2006/math">
                    <m:f>
                      <m:fPr>
                        <m:ctrlPr>
                          <a:rPr lang="en-IN" i="1" smtClean="0">
                            <a:latin typeface="Cambria Math" panose="02040503050406030204" pitchFamily="18" charset="0"/>
                          </a:rPr>
                        </m:ctrlPr>
                      </m:fPr>
                      <m:num>
                        <m:r>
                          <m:rPr>
                            <m:sty m:val="p"/>
                          </m:rPr>
                          <a:rPr lang="en-IN" b="0" i="0" smtClean="0">
                            <a:latin typeface="Cambria Math" panose="02040503050406030204" pitchFamily="18" charset="0"/>
                          </a:rPr>
                          <m:t>exp</m:t>
                        </m:r>
                        <m:r>
                          <a:rPr lang="en-IN" b="0" i="1" smtClean="0">
                            <a:latin typeface="Cambria Math" panose="02040503050406030204" pitchFamily="18" charset="0"/>
                          </a:rPr>
                          <m:t>⁡(</m:t>
                        </m:r>
                        <m:r>
                          <a:rPr lang="en-IN" b="0" i="1" smtClean="0">
                            <a:latin typeface="Cambria Math" panose="02040503050406030204" pitchFamily="18" charset="0"/>
                          </a:rPr>
                          <m:t>𝑜𝑘</m:t>
                        </m:r>
                        <m:r>
                          <a:rPr lang="en-IN" b="0" i="1" smtClean="0">
                            <a:latin typeface="Cambria Math" panose="02040503050406030204" pitchFamily="18" charset="0"/>
                          </a:rPr>
                          <m:t>)</m:t>
                        </m:r>
                      </m:num>
                      <m:den>
                        <m:nary>
                          <m:naryPr>
                            <m:chr m:val="∑"/>
                            <m:ctrlPr>
                              <a:rPr lang="en-IN" i="1" smtClean="0">
                                <a:latin typeface="Cambria Math" panose="02040503050406030204" pitchFamily="18" charset="0"/>
                              </a:rPr>
                            </m:ctrlPr>
                          </m:naryPr>
                          <m:sub>
                            <m:r>
                              <m:rPr>
                                <m:brk m:alnAt="23"/>
                              </m:rPr>
                              <a:rPr lang="en-IN" b="0" i="1" smtClean="0">
                                <a:latin typeface="Cambria Math" panose="02040503050406030204" pitchFamily="18" charset="0"/>
                              </a:rPr>
                              <m:t>𝑗</m:t>
                            </m:r>
                            <m:r>
                              <a:rPr lang="en-IN" b="0" i="1" smtClean="0">
                                <a:latin typeface="Cambria Math" panose="02040503050406030204" pitchFamily="18" charset="0"/>
                              </a:rPr>
                              <m:t>=1</m:t>
                            </m:r>
                          </m:sub>
                          <m:sup>
                            <m:r>
                              <a:rPr lang="en-IN" b="0" i="1" smtClean="0">
                                <a:latin typeface="Cambria Math" panose="02040503050406030204" pitchFamily="18" charset="0"/>
                              </a:rPr>
                              <m:t>𝑐</m:t>
                            </m:r>
                          </m:sup>
                          <m:e>
                            <m:r>
                              <m:rPr>
                                <m:sty m:val="p"/>
                              </m:rPr>
                              <a:rPr lang="en-IN">
                                <a:latin typeface="Cambria Math" panose="02040503050406030204" pitchFamily="18" charset="0"/>
                              </a:rPr>
                              <m:t>exp</m:t>
                            </m:r>
                            <m:r>
                              <a:rPr lang="en-IN" i="1">
                                <a:latin typeface="Cambria Math" panose="02040503050406030204" pitchFamily="18" charset="0"/>
                              </a:rPr>
                              <m:t>⁡(</m:t>
                            </m:r>
                            <m:r>
                              <a:rPr lang="en-IN" i="1">
                                <a:latin typeface="Cambria Math" panose="02040503050406030204" pitchFamily="18" charset="0"/>
                              </a:rPr>
                              <m:t>𝑜𝑗</m:t>
                            </m:r>
                            <m:r>
                              <a:rPr lang="en-IN" i="1">
                                <a:latin typeface="Cambria Math" panose="02040503050406030204" pitchFamily="18" charset="0"/>
                              </a:rPr>
                              <m:t>)</m:t>
                            </m:r>
                          </m:e>
                        </m:nary>
                      </m:den>
                    </m:f>
                  </m:oMath>
                </a14:m>
                <a:r>
                  <a:rPr lang="en-IN" b="1" dirty="0"/>
                  <a:t> </a:t>
                </a:r>
              </a:p>
              <a:p>
                <a:pPr marL="0" indent="0">
                  <a:buNone/>
                </a:pPr>
                <a:endParaRPr lang="en-IN" b="1" baseline="30000" dirty="0"/>
              </a:p>
              <a:p>
                <a:pPr marL="0" indent="0">
                  <a:buNone/>
                </a:pPr>
                <a:r>
                  <a:rPr lang="en-IN" b="1" baseline="30000" dirty="0"/>
                  <a:t>Max(P(c1 |x) , P(c2 |x), P(c3 |x)) = P(c2 |x)</a:t>
                </a:r>
              </a:p>
              <a:p>
                <a:r>
                  <a:rPr lang="en-IN" dirty="0"/>
                  <a:t>Cross Entropy Loss function    </a:t>
                </a:r>
                <a:endParaRPr lang="en-IN" i="1" dirty="0">
                  <a:latin typeface="Cambria Math" panose="02040503050406030204" pitchFamily="18" charset="0"/>
                </a:endParaRPr>
              </a:p>
              <a:p>
                <a:pPr marL="0" indent="0">
                  <a:buNone/>
                </a:pPr>
                <a14:m>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𝐿</m:t>
                    </m:r>
                    <m:d>
                      <m:dPr>
                        <m:ctrlPr>
                          <a:rPr lang="en-IN" b="0" i="1" smtClean="0">
                            <a:latin typeface="Cambria Math" panose="02040503050406030204" pitchFamily="18" charset="0"/>
                          </a:rPr>
                        </m:ctrlPr>
                      </m:dPr>
                      <m:e>
                        <m:r>
                          <a:rPr lang="en-IN" b="1" i="1" smtClean="0">
                            <a:latin typeface="Cambria Math" panose="02040503050406030204" pitchFamily="18" charset="0"/>
                          </a:rPr>
                          <m:t>𝒙</m:t>
                        </m:r>
                        <m:r>
                          <a:rPr lang="en-IN" b="0" i="1" smtClean="0">
                            <a:latin typeface="Cambria Math" panose="02040503050406030204" pitchFamily="18" charset="0"/>
                          </a:rPr>
                          <m:t>, </m:t>
                        </m:r>
                        <m:r>
                          <a:rPr lang="en-IN" b="0" i="1" smtClean="0">
                            <a:latin typeface="Cambria Math" panose="02040503050406030204" pitchFamily="18" charset="0"/>
                          </a:rPr>
                          <m:t>𝑦</m:t>
                        </m:r>
                        <m:r>
                          <a:rPr lang="en-IN" b="0" i="1" smtClean="0">
                            <a:latin typeface="Cambria Math" panose="02040503050406030204" pitchFamily="18" charset="0"/>
                          </a:rPr>
                          <m:t>;</m:t>
                        </m:r>
                        <m:r>
                          <a:rPr lang="en-IN" b="1" i="1" smtClean="0">
                            <a:latin typeface="Cambria Math" panose="02040503050406030204" pitchFamily="18" charset="0"/>
                          </a:rPr>
                          <m:t>𝒘</m:t>
                        </m:r>
                      </m:e>
                    </m:d>
                    <m:r>
                      <a:rPr lang="en-IN" b="0" i="1" smtClean="0">
                        <a:latin typeface="Cambria Math" panose="02040503050406030204" pitchFamily="18" charset="0"/>
                      </a:rPr>
                      <m:t>=−</m:t>
                    </m:r>
                    <m:nary>
                      <m:naryPr>
                        <m:chr m:val="∑"/>
                        <m:supHide m:val="on"/>
                        <m:ctrlPr>
                          <a:rPr lang="en-IN" i="1" smtClean="0">
                            <a:latin typeface="Cambria Math" panose="02040503050406030204" pitchFamily="18" charset="0"/>
                          </a:rPr>
                        </m:ctrlPr>
                      </m:naryPr>
                      <m:sub>
                        <m:r>
                          <m:rPr>
                            <m:brk m:alnAt="7"/>
                          </m:rPr>
                          <a:rPr lang="en-IN" b="0" i="1" smtClean="0">
                            <a:latin typeface="Cambria Math" panose="02040503050406030204" pitchFamily="18" charset="0"/>
                          </a:rPr>
                          <m:t>𝑗</m:t>
                        </m:r>
                      </m:sub>
                      <m:sup/>
                      <m:e>
                        <m:r>
                          <a:rPr lang="en-IN" b="0" i="1" smtClean="0">
                            <a:latin typeface="Cambria Math" panose="02040503050406030204" pitchFamily="18" charset="0"/>
                          </a:rPr>
                          <m:t>𝑦</m:t>
                        </m:r>
                        <m:r>
                          <a:rPr lang="en-IN" b="0" i="1" baseline="-25000" smtClean="0">
                            <a:latin typeface="Cambria Math" panose="02040503050406030204" pitchFamily="18" charset="0"/>
                          </a:rPr>
                          <m:t>𝑗</m:t>
                        </m:r>
                      </m:e>
                    </m:nary>
                  </m:oMath>
                </a14:m>
                <a:r>
                  <a:rPr lang="en-IN" dirty="0"/>
                  <a:t> log p(</a:t>
                </a:r>
                <a:r>
                  <a:rPr lang="en-IN" dirty="0" err="1"/>
                  <a:t>c</a:t>
                </a:r>
                <a:r>
                  <a:rPr lang="en-IN" baseline="-25000" dirty="0" err="1"/>
                  <a:t>j</a:t>
                </a:r>
                <a:r>
                  <a:rPr lang="en-IN" baseline="-25000" dirty="0"/>
                  <a:t> </a:t>
                </a:r>
                <a:r>
                  <a:rPr lang="en-IN" dirty="0"/>
                  <a:t>=1 | </a:t>
                </a:r>
                <a:r>
                  <a:rPr lang="en-IN" b="1" dirty="0"/>
                  <a:t>x) </a:t>
                </a:r>
                <a:endParaRPr lang="en-IN" dirty="0"/>
              </a:p>
            </p:txBody>
          </p:sp>
        </mc:Choice>
        <mc:Fallback xmlns="">
          <p:sp>
            <p:nvSpPr>
              <p:cNvPr id="3" name="Content Placeholder 2">
                <a:extLst>
                  <a:ext uri="{FF2B5EF4-FFF2-40B4-BE49-F238E27FC236}">
                    <a16:creationId xmlns:a16="http://schemas.microsoft.com/office/drawing/2014/main" id="{4140638E-CF19-464A-9879-B1B918A100B0}"/>
                  </a:ext>
                </a:extLst>
              </p:cNvPr>
              <p:cNvSpPr>
                <a:spLocks noGrp="1" noRot="1" noChangeAspect="1" noMove="1" noResize="1" noEditPoints="1" noAdjustHandles="1" noChangeArrowheads="1" noChangeShapeType="1" noTextEdit="1"/>
              </p:cNvSpPr>
              <p:nvPr>
                <p:ph idx="1"/>
              </p:nvPr>
            </p:nvSpPr>
            <p:spPr>
              <a:blipFill>
                <a:blip r:embed="rId2"/>
                <a:stretch>
                  <a:fillRect l="-1391" t="-2241"/>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F1A4E423-1FC4-4AA6-A19B-15874D6048FA}"/>
              </a:ext>
            </a:extLst>
          </p:cNvPr>
          <p:cNvSpPr>
            <a:spLocks noGrp="1"/>
          </p:cNvSpPr>
          <p:nvPr>
            <p:ph type="dt" sz="half" idx="10"/>
          </p:nvPr>
        </p:nvSpPr>
        <p:spPr/>
        <p:txBody>
          <a:bodyPr/>
          <a:lstStyle/>
          <a:p>
            <a:fld id="{4AFF1884-60C3-441C-BDB9-EB1118076936}" type="datetime1">
              <a:rPr lang="en-US" smtClean="0"/>
              <a:t>4/29/2022</a:t>
            </a:fld>
            <a:endParaRPr lang="en-US" dirty="0"/>
          </a:p>
        </p:txBody>
      </p:sp>
      <p:sp>
        <p:nvSpPr>
          <p:cNvPr id="5" name="Slide Number Placeholder 4">
            <a:extLst>
              <a:ext uri="{FF2B5EF4-FFF2-40B4-BE49-F238E27FC236}">
                <a16:creationId xmlns:a16="http://schemas.microsoft.com/office/drawing/2014/main" id="{B8C27D8D-E3ED-44F9-82D6-FA543AD10940}"/>
              </a:ext>
            </a:extLst>
          </p:cNvPr>
          <p:cNvSpPr>
            <a:spLocks noGrp="1"/>
          </p:cNvSpPr>
          <p:nvPr>
            <p:ph type="sldNum" sz="quarter" idx="12"/>
          </p:nvPr>
        </p:nvSpPr>
        <p:spPr/>
        <p:txBody>
          <a:bodyPr/>
          <a:lstStyle/>
          <a:p>
            <a:fld id="{28FE0516-50B9-46E1-A8D9-1B5778713E50}" type="slidenum">
              <a:rPr lang="en-US" smtClean="0"/>
              <a:t>58</a:t>
            </a:fld>
            <a:endParaRPr lang="en-US" dirty="0"/>
          </a:p>
        </p:txBody>
      </p:sp>
    </p:spTree>
    <p:extLst>
      <p:ext uri="{BB962C8B-B14F-4D97-AF65-F5344CB8AC3E}">
        <p14:creationId xmlns:p14="http://schemas.microsoft.com/office/powerpoint/2010/main" val="29826836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B7A9ADEE-9EC0-4B2F-B2A7-A49541C6E87A}"/>
              </a:ext>
            </a:extLst>
          </p:cNvPr>
          <p:cNvSpPr>
            <a:spLocks noGrp="1" noChangeArrowheads="1"/>
          </p:cNvSpPr>
          <p:nvPr>
            <p:ph type="title"/>
          </p:nvPr>
        </p:nvSpPr>
        <p:spPr/>
        <p:txBody>
          <a:bodyPr/>
          <a:lstStyle/>
          <a:p>
            <a:r>
              <a:rPr lang="en-US" altLang="en-US" b="1" dirty="0">
                <a:solidFill>
                  <a:srgbClr val="FF0000"/>
                </a:solidFill>
              </a:rPr>
              <a:t>A CNN compresses a fully connected network in two ways</a:t>
            </a:r>
            <a:endParaRPr lang="en-US" altLang="en-US" dirty="0"/>
          </a:p>
        </p:txBody>
      </p:sp>
      <p:sp>
        <p:nvSpPr>
          <p:cNvPr id="3" name="Content Placeholder 2">
            <a:extLst>
              <a:ext uri="{FF2B5EF4-FFF2-40B4-BE49-F238E27FC236}">
                <a16:creationId xmlns:a16="http://schemas.microsoft.com/office/drawing/2014/main" id="{28C93A39-70D2-4360-B989-B0658D9CBB3F}"/>
              </a:ext>
            </a:extLst>
          </p:cNvPr>
          <p:cNvSpPr>
            <a:spLocks noGrp="1" noChangeArrowheads="1"/>
          </p:cNvSpPr>
          <p:nvPr>
            <p:ph idx="1"/>
          </p:nvPr>
        </p:nvSpPr>
        <p:spPr>
          <a:xfrm>
            <a:off x="457200" y="1828800"/>
            <a:ext cx="8458200" cy="4302125"/>
          </a:xfrm>
        </p:spPr>
        <p:txBody>
          <a:bodyPr/>
          <a:lstStyle/>
          <a:p>
            <a:r>
              <a:rPr lang="en-US" altLang="en-US" dirty="0"/>
              <a:t>Reducing number of connections</a:t>
            </a:r>
          </a:p>
          <a:p>
            <a:r>
              <a:rPr lang="en-US" altLang="en-US" dirty="0"/>
              <a:t>Shared weights on the edges</a:t>
            </a:r>
          </a:p>
          <a:p>
            <a:r>
              <a:rPr lang="en-US" altLang="en-US" dirty="0"/>
              <a:t>Max pooling further reduces the complexity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fld id="{435DFAA6-D8BC-4642-8EE3-B19F4FF9C845}" type="slidenum">
              <a:rPr lang="en-US" altLang="en-US" sz="1400" smtClean="0">
                <a:latin typeface="Arial" panose="020B0604020202020204" pitchFamily="34" charset="0"/>
              </a:rPr>
              <a:pPr>
                <a:spcBef>
                  <a:spcPct val="0"/>
                </a:spcBef>
                <a:buFontTx/>
                <a:buNone/>
              </a:pPr>
              <a:t>6</a:t>
            </a:fld>
            <a:endParaRPr lang="en-US" altLang="en-US" sz="1400">
              <a:latin typeface="Arial" panose="020B0604020202020204" pitchFamily="34" charset="0"/>
            </a:endParaRPr>
          </a:p>
        </p:txBody>
      </p:sp>
      <p:sp>
        <p:nvSpPr>
          <p:cNvPr id="53251" name="Rectangle 2"/>
          <p:cNvSpPr>
            <a:spLocks noChangeArrowheads="1"/>
          </p:cNvSpPr>
          <p:nvPr/>
        </p:nvSpPr>
        <p:spPr bwMode="auto">
          <a:xfrm>
            <a:off x="914400" y="3810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a:spcBef>
                <a:spcPct val="0"/>
              </a:spcBef>
              <a:buFontTx/>
              <a:buNone/>
            </a:pPr>
            <a:r>
              <a:rPr lang="en-GB" altLang="en-US" sz="3600" b="1" dirty="0">
                <a:solidFill>
                  <a:srgbClr val="FF0000"/>
                </a:solidFill>
              </a:rPr>
              <a:t>Multilayer Perceptron (MLP)</a:t>
            </a:r>
          </a:p>
        </p:txBody>
      </p:sp>
      <p:pic>
        <p:nvPicPr>
          <p:cNvPr id="5325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0675" y="1350138"/>
            <a:ext cx="5895975" cy="346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244620" y="3584582"/>
            <a:ext cx="473206" cy="369332"/>
          </a:xfrm>
          <a:prstGeom prst="rect">
            <a:avLst/>
          </a:prstGeom>
        </p:spPr>
        <p:txBody>
          <a:bodyPr wrap="none">
            <a:spAutoFit/>
          </a:bodyPr>
          <a:lstStyle/>
          <a:p>
            <a:pPr algn="ctr">
              <a:spcBef>
                <a:spcPct val="0"/>
              </a:spcBef>
              <a:buFontTx/>
              <a:buNone/>
            </a:pPr>
            <a:r>
              <a:rPr lang="en-GB" altLang="en-US" b="1" dirty="0" err="1"/>
              <a:t>W</a:t>
            </a:r>
            <a:r>
              <a:rPr lang="en-GB" altLang="en-US" b="1" baseline="-25000" dirty="0" err="1"/>
              <a:t>ji</a:t>
            </a:r>
            <a:endParaRPr lang="en-GB" altLang="en-US" b="1" dirty="0"/>
          </a:p>
        </p:txBody>
      </p:sp>
      <p:sp>
        <p:nvSpPr>
          <p:cNvPr id="3" name="Rectangle 2"/>
          <p:cNvSpPr/>
          <p:nvPr/>
        </p:nvSpPr>
        <p:spPr>
          <a:xfrm>
            <a:off x="4837564" y="3717390"/>
            <a:ext cx="508473" cy="369332"/>
          </a:xfrm>
          <a:prstGeom prst="rect">
            <a:avLst/>
          </a:prstGeom>
        </p:spPr>
        <p:txBody>
          <a:bodyPr wrap="none">
            <a:spAutoFit/>
          </a:bodyPr>
          <a:lstStyle/>
          <a:p>
            <a:pPr lvl="0" algn="ctr">
              <a:spcBef>
                <a:spcPct val="0"/>
              </a:spcBef>
            </a:pPr>
            <a:r>
              <a:rPr lang="en-GB" altLang="en-US" b="1" dirty="0" err="1">
                <a:solidFill>
                  <a:prstClr val="black"/>
                </a:solidFill>
              </a:rPr>
              <a:t>W</a:t>
            </a:r>
            <a:r>
              <a:rPr lang="en-GB" altLang="en-US" b="1" baseline="-25000" dirty="0" err="1">
                <a:solidFill>
                  <a:prstClr val="black"/>
                </a:solidFill>
              </a:rPr>
              <a:t>kj</a:t>
            </a:r>
            <a:endParaRPr lang="en-GB" altLang="en-US" b="1" dirty="0">
              <a:solidFill>
                <a:prstClr val="black"/>
              </a:solidFill>
            </a:endParaRPr>
          </a:p>
        </p:txBody>
      </p:sp>
      <p:sp>
        <p:nvSpPr>
          <p:cNvPr id="4" name="Rectangle 3"/>
          <p:cNvSpPr/>
          <p:nvPr/>
        </p:nvSpPr>
        <p:spPr>
          <a:xfrm>
            <a:off x="2719392" y="3271877"/>
            <a:ext cx="240772" cy="369332"/>
          </a:xfrm>
          <a:prstGeom prst="rect">
            <a:avLst/>
          </a:prstGeom>
        </p:spPr>
        <p:txBody>
          <a:bodyPr wrap="none">
            <a:spAutoFit/>
          </a:bodyPr>
          <a:lstStyle/>
          <a:p>
            <a:pPr lvl="0" algn="ctr">
              <a:spcBef>
                <a:spcPct val="0"/>
              </a:spcBef>
            </a:pPr>
            <a:r>
              <a:rPr lang="en-GB" altLang="en-US" b="1" dirty="0" err="1">
                <a:solidFill>
                  <a:prstClr val="black"/>
                </a:solidFill>
              </a:rPr>
              <a:t>i</a:t>
            </a:r>
            <a:endParaRPr lang="en-GB" altLang="en-US" b="1" dirty="0">
              <a:solidFill>
                <a:prstClr val="black"/>
              </a:solidFill>
            </a:endParaRPr>
          </a:p>
        </p:txBody>
      </p:sp>
      <p:sp>
        <p:nvSpPr>
          <p:cNvPr id="8" name="Rectangle 7"/>
          <p:cNvSpPr/>
          <p:nvPr/>
        </p:nvSpPr>
        <p:spPr>
          <a:xfrm>
            <a:off x="4172334" y="3717390"/>
            <a:ext cx="243978" cy="369332"/>
          </a:xfrm>
          <a:prstGeom prst="rect">
            <a:avLst/>
          </a:prstGeom>
        </p:spPr>
        <p:txBody>
          <a:bodyPr wrap="none">
            <a:spAutoFit/>
          </a:bodyPr>
          <a:lstStyle/>
          <a:p>
            <a:pPr lvl="0" algn="ctr">
              <a:spcBef>
                <a:spcPct val="0"/>
              </a:spcBef>
            </a:pPr>
            <a:r>
              <a:rPr lang="en-GB" altLang="en-US" b="1" dirty="0" err="1">
                <a:solidFill>
                  <a:prstClr val="black"/>
                </a:solidFill>
              </a:rPr>
              <a:t>j</a:t>
            </a:r>
            <a:endParaRPr lang="en-GB" altLang="en-US" b="1" dirty="0">
              <a:solidFill>
                <a:prstClr val="black"/>
              </a:solidFill>
            </a:endParaRPr>
          </a:p>
        </p:txBody>
      </p:sp>
      <p:sp>
        <p:nvSpPr>
          <p:cNvPr id="10" name="Rectangle 9"/>
          <p:cNvSpPr/>
          <p:nvPr/>
        </p:nvSpPr>
        <p:spPr>
          <a:xfrm>
            <a:off x="5656207" y="3641209"/>
            <a:ext cx="295274" cy="369332"/>
          </a:xfrm>
          <a:prstGeom prst="rect">
            <a:avLst/>
          </a:prstGeom>
        </p:spPr>
        <p:txBody>
          <a:bodyPr wrap="none">
            <a:spAutoFit/>
          </a:bodyPr>
          <a:lstStyle/>
          <a:p>
            <a:pPr lvl="0" algn="ctr">
              <a:spcBef>
                <a:spcPct val="0"/>
              </a:spcBef>
            </a:pPr>
            <a:r>
              <a:rPr lang="en-GB" altLang="en-US" b="1" dirty="0" err="1">
                <a:solidFill>
                  <a:prstClr val="black"/>
                </a:solidFill>
              </a:rPr>
              <a:t>k</a:t>
            </a:r>
            <a:endParaRPr lang="en-GB" altLang="en-US" b="1" dirty="0">
              <a:solidFill>
                <a:prstClr val="black"/>
              </a:solidFill>
            </a:endParaRPr>
          </a:p>
        </p:txBody>
      </p:sp>
      <p:graphicFrame>
        <p:nvGraphicFramePr>
          <p:cNvPr id="11" name="Object 3"/>
          <p:cNvGraphicFramePr>
            <a:graphicFrameLocks noChangeAspect="1"/>
          </p:cNvGraphicFramePr>
          <p:nvPr/>
        </p:nvGraphicFramePr>
        <p:xfrm>
          <a:off x="952500" y="4519613"/>
          <a:ext cx="5230813" cy="701675"/>
        </p:xfrm>
        <a:graphic>
          <a:graphicData uri="http://schemas.openxmlformats.org/presentationml/2006/ole">
            <mc:AlternateContent xmlns:mc="http://schemas.openxmlformats.org/markup-compatibility/2006">
              <mc:Choice xmlns:v="urn:schemas-microsoft-com:vml" Requires="v">
                <p:oleObj spid="_x0000_s1056" name="Equation" r:id="rId4" imgW="2438280" imgH="431640" progId="Equation.3">
                  <p:embed/>
                </p:oleObj>
              </mc:Choice>
              <mc:Fallback>
                <p:oleObj name="Equation" r:id="rId4" imgW="2438280" imgH="431640" progId="Equation.3">
                  <p:embed/>
                  <p:pic>
                    <p:nvPicPr>
                      <p:cNvPr id="11" name="Object 3"/>
                      <p:cNvPicPr>
                        <a:picLocks noChangeAspect="1" noChangeArrowheads="1"/>
                      </p:cNvPicPr>
                      <p:nvPr/>
                    </p:nvPicPr>
                    <p:blipFill>
                      <a:blip r:embed="rId5"/>
                      <a:srcRect/>
                      <a:stretch>
                        <a:fillRect/>
                      </a:stretch>
                    </p:blipFill>
                    <p:spPr bwMode="auto">
                      <a:xfrm>
                        <a:off x="952500" y="4519613"/>
                        <a:ext cx="5230813" cy="701675"/>
                      </a:xfrm>
                      <a:prstGeom prst="rect">
                        <a:avLst/>
                      </a:prstGeom>
                      <a:solidFill>
                        <a:schemeClr val="bg1"/>
                      </a:solidFill>
                      <a:ln>
                        <a:noFill/>
                      </a:ln>
                      <a:effectLst/>
                    </p:spPr>
                  </p:pic>
                </p:oleObj>
              </mc:Fallback>
            </mc:AlternateContent>
          </a:graphicData>
        </a:graphic>
      </p:graphicFrame>
      <p:sp>
        <p:nvSpPr>
          <p:cNvPr id="6" name="Rectangle 5"/>
          <p:cNvSpPr/>
          <p:nvPr/>
        </p:nvSpPr>
        <p:spPr>
          <a:xfrm>
            <a:off x="869409" y="5285677"/>
            <a:ext cx="2208327" cy="480131"/>
          </a:xfrm>
          <a:prstGeom prst="rect">
            <a:avLst/>
          </a:prstGeom>
        </p:spPr>
        <p:txBody>
          <a:bodyPr wrap="square">
            <a:spAutoFit/>
          </a:bodyPr>
          <a:lstStyle/>
          <a:p>
            <a:pPr>
              <a:lnSpc>
                <a:spcPct val="90000"/>
              </a:lnSpc>
            </a:pPr>
            <a:r>
              <a:rPr lang="en-US" altLang="en-US" sz="2800" i="1" dirty="0" err="1"/>
              <a:t>y</a:t>
            </a:r>
            <a:r>
              <a:rPr lang="en-US" altLang="en-US" sz="2800" i="1" baseline="-25000" dirty="0" err="1"/>
              <a:t>j</a:t>
            </a:r>
            <a:r>
              <a:rPr lang="en-US" altLang="en-US" sz="2800" i="1" baseline="-25000" dirty="0"/>
              <a:t> </a:t>
            </a:r>
            <a:r>
              <a:rPr lang="en-US" altLang="en-US" sz="2800" i="1" dirty="0"/>
              <a:t>= f(</a:t>
            </a:r>
            <a:r>
              <a:rPr lang="en-US" altLang="en-US" sz="2800" i="1" dirty="0" err="1"/>
              <a:t>net</a:t>
            </a:r>
            <a:r>
              <a:rPr lang="en-US" altLang="en-US" sz="2800" i="1" baseline="-25000" dirty="0" err="1"/>
              <a:t>j</a:t>
            </a:r>
            <a:r>
              <a:rPr lang="en-US" altLang="en-US" sz="2800" i="1" dirty="0"/>
              <a:t>)</a:t>
            </a:r>
          </a:p>
        </p:txBody>
      </p:sp>
      <p:graphicFrame>
        <p:nvGraphicFramePr>
          <p:cNvPr id="13" name="Object 4"/>
          <p:cNvGraphicFramePr>
            <a:graphicFrameLocks noChangeAspect="1"/>
          </p:cNvGraphicFramePr>
          <p:nvPr/>
        </p:nvGraphicFramePr>
        <p:xfrm>
          <a:off x="880423" y="5830284"/>
          <a:ext cx="4567238" cy="820738"/>
        </p:xfrm>
        <a:graphic>
          <a:graphicData uri="http://schemas.openxmlformats.org/presentationml/2006/ole">
            <mc:AlternateContent xmlns:mc="http://schemas.openxmlformats.org/markup-compatibility/2006">
              <mc:Choice xmlns:v="urn:schemas-microsoft-com:vml" Requires="v">
                <p:oleObj spid="_x0000_s1057" name="Equation" r:id="rId6" imgW="2552700" imgH="457200" progId="Equation.3">
                  <p:embed/>
                </p:oleObj>
              </mc:Choice>
              <mc:Fallback>
                <p:oleObj name="Equation" r:id="rId6" imgW="2552700" imgH="457200" progId="Equation.3">
                  <p:embed/>
                  <p:pic>
                    <p:nvPicPr>
                      <p:cNvPr id="13"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0423" y="5830284"/>
                        <a:ext cx="4567238" cy="820738"/>
                      </a:xfrm>
                      <a:prstGeom prst="rect">
                        <a:avLst/>
                      </a:prstGeom>
                      <a:solidFill>
                        <a:schemeClr val="bg1"/>
                      </a:solidFill>
                      <a:ln>
                        <a:noFill/>
                      </a:ln>
                      <a:effectLst/>
                    </p:spPr>
                  </p:pic>
                </p:oleObj>
              </mc:Fallback>
            </mc:AlternateContent>
          </a:graphicData>
        </a:graphic>
      </p:graphicFrame>
      <p:sp>
        <p:nvSpPr>
          <p:cNvPr id="7" name="Rectangle 6"/>
          <p:cNvSpPr/>
          <p:nvPr/>
        </p:nvSpPr>
        <p:spPr>
          <a:xfrm>
            <a:off x="5675288" y="5918834"/>
            <a:ext cx="1982172" cy="523220"/>
          </a:xfrm>
          <a:prstGeom prst="rect">
            <a:avLst/>
          </a:prstGeom>
        </p:spPr>
        <p:txBody>
          <a:bodyPr wrap="square">
            <a:spAutoFit/>
          </a:bodyPr>
          <a:lstStyle/>
          <a:p>
            <a:r>
              <a:rPr lang="en-US" altLang="en-US" sz="2800" i="1" dirty="0" err="1"/>
              <a:t>z</a:t>
            </a:r>
            <a:r>
              <a:rPr lang="en-US" altLang="en-US" sz="2800" i="1" baseline="-25000" dirty="0" err="1"/>
              <a:t>k</a:t>
            </a:r>
            <a:r>
              <a:rPr lang="en-US" altLang="en-US" sz="2800" i="1" dirty="0"/>
              <a:t> = f(</a:t>
            </a:r>
            <a:r>
              <a:rPr lang="en-US" altLang="en-US" sz="2800" i="1" dirty="0" err="1"/>
              <a:t>net</a:t>
            </a:r>
            <a:r>
              <a:rPr lang="en-US" altLang="en-US" sz="2800" i="1" baseline="-25000" dirty="0" err="1"/>
              <a:t>k</a:t>
            </a:r>
            <a:r>
              <a:rPr lang="en-US" altLang="en-US" sz="2800" i="1" dirty="0"/>
              <a:t>)</a:t>
            </a:r>
            <a:endParaRPr lang="en-US" sz="2800" dirty="0"/>
          </a:p>
        </p:txBody>
      </p:sp>
    </p:spTree>
    <p:extLst>
      <p:ext uri="{BB962C8B-B14F-4D97-AF65-F5344CB8AC3E}">
        <p14:creationId xmlns:p14="http://schemas.microsoft.com/office/powerpoint/2010/main" val="3311774766"/>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mn-lt"/>
              </a:rPr>
              <a:t>Going deep</a:t>
            </a:r>
          </a:p>
        </p:txBody>
      </p:sp>
      <p:graphicFrame>
        <p:nvGraphicFramePr>
          <p:cNvPr id="4" name="Object 2"/>
          <p:cNvGraphicFramePr>
            <a:graphicFrameLocks noChangeAspect="1"/>
          </p:cNvGraphicFramePr>
          <p:nvPr/>
        </p:nvGraphicFramePr>
        <p:xfrm>
          <a:off x="4624994" y="4145123"/>
          <a:ext cx="1752006" cy="1138200"/>
        </p:xfrm>
        <a:graphic>
          <a:graphicData uri="http://schemas.openxmlformats.org/presentationml/2006/ole">
            <mc:AlternateContent xmlns:mc="http://schemas.openxmlformats.org/markup-compatibility/2006">
              <mc:Choice xmlns:v="urn:schemas-microsoft-com:vml" Requires="v">
                <p:oleObj spid="_x0000_s4143" name="Acrobat Document" r:id="rId3" imgW="5728680" imgH="3856320" progId="AcroExch.Document.7">
                  <p:embed/>
                </p:oleObj>
              </mc:Choice>
              <mc:Fallback>
                <p:oleObj name="Acrobat Document" r:id="rId3" imgW="5728680" imgH="3856320" progId="AcroExch.Document.7">
                  <p:embed/>
                  <p:pic>
                    <p:nvPicPr>
                      <p:cNvPr id="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4994" y="4145123"/>
                        <a:ext cx="1752006" cy="11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pic>
        <p:nvPicPr>
          <p:cNvPr id="5" name="Picture 3"/>
          <p:cNvPicPr>
            <a:picLocks noChangeAspect="1" noChangeArrowheads="1"/>
          </p:cNvPicPr>
          <p:nvPr/>
        </p:nvPicPr>
        <p:blipFill>
          <a:blip r:embed="rId5" cstate="print"/>
          <a:srcRect/>
          <a:stretch>
            <a:fillRect/>
          </a:stretch>
        </p:blipFill>
        <p:spPr bwMode="auto">
          <a:xfrm>
            <a:off x="4956681" y="5700397"/>
            <a:ext cx="966716" cy="966716"/>
          </a:xfrm>
          <a:prstGeom prst="rect">
            <a:avLst/>
          </a:prstGeom>
          <a:noFill/>
          <a:ln w="9525">
            <a:noFill/>
            <a:miter lim="800000"/>
            <a:headEnd/>
            <a:tailEnd/>
          </a:ln>
        </p:spPr>
      </p:pic>
      <p:sp>
        <p:nvSpPr>
          <p:cNvPr id="6" name="TextBox 5"/>
          <p:cNvSpPr txBox="1"/>
          <p:nvPr/>
        </p:nvSpPr>
        <p:spPr>
          <a:xfrm>
            <a:off x="6076750" y="5983700"/>
            <a:ext cx="771045" cy="400110"/>
          </a:xfrm>
          <a:prstGeom prst="rect">
            <a:avLst/>
          </a:prstGeom>
          <a:noFill/>
        </p:spPr>
        <p:txBody>
          <a:bodyPr wrap="none" rtlCol="0">
            <a:spAutoFit/>
          </a:bodyPr>
          <a:lstStyle/>
          <a:p>
            <a:pPr algn="l" eaLnBrk="0" hangingPunct="0">
              <a:spcBef>
                <a:spcPct val="0"/>
              </a:spcBef>
            </a:pPr>
            <a:r>
              <a:rPr lang="en-US" sz="2000" dirty="0"/>
              <a:t>pixels</a:t>
            </a:r>
          </a:p>
        </p:txBody>
      </p:sp>
      <p:sp>
        <p:nvSpPr>
          <p:cNvPr id="8" name="TextBox 7"/>
          <p:cNvSpPr txBox="1"/>
          <p:nvPr/>
        </p:nvSpPr>
        <p:spPr>
          <a:xfrm>
            <a:off x="6556698" y="4548525"/>
            <a:ext cx="794898" cy="400110"/>
          </a:xfrm>
          <a:prstGeom prst="rect">
            <a:avLst/>
          </a:prstGeom>
          <a:noFill/>
        </p:spPr>
        <p:txBody>
          <a:bodyPr wrap="none" rtlCol="0">
            <a:spAutoFit/>
          </a:bodyPr>
          <a:lstStyle/>
          <a:p>
            <a:pPr algn="l" eaLnBrk="0" hangingPunct="0">
              <a:spcBef>
                <a:spcPct val="0"/>
              </a:spcBef>
            </a:pPr>
            <a:r>
              <a:rPr lang="en-US" sz="2000" dirty="0"/>
              <a:t>edges</a:t>
            </a:r>
          </a:p>
        </p:txBody>
      </p:sp>
      <p:sp>
        <p:nvSpPr>
          <p:cNvPr id="9" name="AutoShape 4"/>
          <p:cNvSpPr>
            <a:spLocks noChangeArrowheads="1"/>
          </p:cNvSpPr>
          <p:nvPr/>
        </p:nvSpPr>
        <p:spPr bwMode="auto">
          <a:xfrm rot="5400000">
            <a:off x="5323885" y="5113888"/>
            <a:ext cx="232309" cy="728568"/>
          </a:xfrm>
          <a:prstGeom prst="leftArrow">
            <a:avLst>
              <a:gd name="adj1" fmla="val 50000"/>
              <a:gd name="adj2" fmla="val 43783"/>
            </a:avLst>
          </a:prstGeom>
          <a:solidFill>
            <a:srgbClr val="FF0000"/>
          </a:solidFill>
          <a:ln w="12700" algn="ctr">
            <a:solidFill>
              <a:schemeClr val="tx1"/>
            </a:solidFill>
            <a:miter lim="800000"/>
            <a:headEnd/>
            <a:tailEnd/>
          </a:ln>
        </p:spPr>
        <p:txBody>
          <a:bodyPr wrap="none" lIns="90487" tIns="44450" rIns="90487" bIns="44450" anchor="ctr">
            <a:spAutoFit/>
          </a:bodyPr>
          <a:lstStyle/>
          <a:p>
            <a:pPr algn="l" eaLnBrk="0" hangingPunct="0">
              <a:spcBef>
                <a:spcPct val="0"/>
              </a:spcBef>
            </a:pPr>
            <a:endParaRPr lang="en-US"/>
          </a:p>
        </p:txBody>
      </p:sp>
      <p:grpSp>
        <p:nvGrpSpPr>
          <p:cNvPr id="10" name="Group 27"/>
          <p:cNvGrpSpPr/>
          <p:nvPr/>
        </p:nvGrpSpPr>
        <p:grpSpPr>
          <a:xfrm>
            <a:off x="4527732" y="2347640"/>
            <a:ext cx="2011362" cy="1379665"/>
            <a:chOff x="2313296" y="1969937"/>
            <a:chExt cx="2011362" cy="1379665"/>
          </a:xfrm>
        </p:grpSpPr>
        <p:graphicFrame>
          <p:nvGraphicFramePr>
            <p:cNvPr id="11" name="Object 91"/>
            <p:cNvGraphicFramePr>
              <a:graphicFrameLocks noChangeAspect="1"/>
            </p:cNvGraphicFramePr>
            <p:nvPr/>
          </p:nvGraphicFramePr>
          <p:xfrm>
            <a:off x="2330119" y="1990702"/>
            <a:ext cx="1962150" cy="1358900"/>
          </p:xfrm>
          <a:graphic>
            <a:graphicData uri="http://schemas.openxmlformats.org/presentationml/2006/ole">
              <mc:AlternateContent xmlns:mc="http://schemas.openxmlformats.org/markup-compatibility/2006">
                <mc:Choice xmlns:v="urn:schemas-microsoft-com:vml" Requires="v">
                  <p:oleObj spid="_x0000_s4144" name="Acrobat Document" r:id="rId6" imgW="5728680" imgH="3843720" progId="AcroExch.Document.7">
                    <p:embed/>
                  </p:oleObj>
                </mc:Choice>
                <mc:Fallback>
                  <p:oleObj name="Acrobat Document" r:id="rId6" imgW="5728680" imgH="3843720" progId="AcroExch.Document.7">
                    <p:embed/>
                    <p:pic>
                      <p:nvPicPr>
                        <p:cNvPr id="11" name="Object 9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0119" y="1990702"/>
                          <a:ext cx="1962150" cy="1358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useBgFill="1">
          <p:nvSpPr>
            <p:cNvPr id="12" name="TextBox 11"/>
            <p:cNvSpPr txBox="1">
              <a:spLocks noChangeArrowheads="1"/>
            </p:cNvSpPr>
            <p:nvPr/>
          </p:nvSpPr>
          <p:spPr bwMode="auto">
            <a:xfrm>
              <a:off x="2313296" y="1969937"/>
              <a:ext cx="2011362" cy="338554"/>
            </a:xfrm>
            <a:prstGeom prst="rect">
              <a:avLst/>
            </a:prstGeom>
            <a:ln w="9525">
              <a:noFill/>
              <a:miter lim="800000"/>
              <a:headEnd/>
              <a:tailEnd/>
            </a:ln>
          </p:spPr>
          <p:txBody>
            <a:bodyPr>
              <a:spAutoFit/>
            </a:bodyPr>
            <a:lstStyle/>
            <a:p>
              <a:pPr eaLnBrk="0" hangingPunct="0">
                <a:spcBef>
                  <a:spcPct val="0"/>
                </a:spcBef>
              </a:pPr>
              <a:endParaRPr lang="en-US" sz="1600" dirty="0">
                <a:latin typeface="Calibri" pitchFamily="34" charset="0"/>
              </a:endParaRPr>
            </a:p>
          </p:txBody>
        </p:sp>
      </p:grpSp>
      <p:grpSp>
        <p:nvGrpSpPr>
          <p:cNvPr id="13" name="Group 26"/>
          <p:cNvGrpSpPr/>
          <p:nvPr/>
        </p:nvGrpSpPr>
        <p:grpSpPr>
          <a:xfrm>
            <a:off x="4462332" y="655093"/>
            <a:ext cx="2040139" cy="1620060"/>
            <a:chOff x="487339" y="750628"/>
            <a:chExt cx="2040139" cy="1620060"/>
          </a:xfrm>
        </p:grpSpPr>
        <p:graphicFrame>
          <p:nvGraphicFramePr>
            <p:cNvPr id="14" name="Object 92"/>
            <p:cNvGraphicFramePr>
              <a:graphicFrameLocks noChangeAspect="1"/>
            </p:cNvGraphicFramePr>
            <p:nvPr/>
          </p:nvGraphicFramePr>
          <p:xfrm>
            <a:off x="565328" y="932413"/>
            <a:ext cx="1962150" cy="1438275"/>
          </p:xfrm>
          <a:graphic>
            <a:graphicData uri="http://schemas.openxmlformats.org/presentationml/2006/ole">
              <mc:AlternateContent xmlns:mc="http://schemas.openxmlformats.org/markup-compatibility/2006">
                <mc:Choice xmlns:v="urn:schemas-microsoft-com:vml" Requires="v">
                  <p:oleObj spid="_x0000_s4145" name="Acrobat Document" r:id="rId8" imgW="5728680" imgH="4071960" progId="AcroExch.Document.7">
                    <p:embed/>
                  </p:oleObj>
                </mc:Choice>
                <mc:Fallback>
                  <p:oleObj name="Acrobat Document" r:id="rId8" imgW="5728680" imgH="4071960" progId="AcroExch.Document.7">
                    <p:embed/>
                    <p:pic>
                      <p:nvPicPr>
                        <p:cNvPr id="14" name="Object 9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5328" y="932413"/>
                          <a:ext cx="1962150" cy="1438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useBgFill="1">
          <p:nvSpPr>
            <p:cNvPr id="15" name="TextBox 27"/>
            <p:cNvSpPr txBox="1">
              <a:spLocks noChangeArrowheads="1"/>
            </p:cNvSpPr>
            <p:nvPr/>
          </p:nvSpPr>
          <p:spPr bwMode="auto">
            <a:xfrm>
              <a:off x="487339" y="750628"/>
              <a:ext cx="2011680" cy="338554"/>
            </a:xfrm>
            <a:prstGeom prst="rect">
              <a:avLst/>
            </a:prstGeom>
            <a:ln w="9525">
              <a:noFill/>
              <a:miter lim="800000"/>
              <a:headEnd/>
              <a:tailEnd/>
            </a:ln>
          </p:spPr>
          <p:txBody>
            <a:bodyPr wrap="square">
              <a:spAutoFit/>
            </a:bodyPr>
            <a:lstStyle/>
            <a:p>
              <a:pPr eaLnBrk="0" hangingPunct="0">
                <a:spcBef>
                  <a:spcPct val="0"/>
                </a:spcBef>
              </a:pPr>
              <a:endParaRPr lang="en-US" sz="1600" dirty="0">
                <a:latin typeface="Calibri" pitchFamily="34" charset="0"/>
              </a:endParaRPr>
            </a:p>
          </p:txBody>
        </p:sp>
      </p:grpSp>
      <p:sp>
        <p:nvSpPr>
          <p:cNvPr id="16" name="AutoShape 4"/>
          <p:cNvSpPr>
            <a:spLocks noChangeArrowheads="1"/>
          </p:cNvSpPr>
          <p:nvPr/>
        </p:nvSpPr>
        <p:spPr bwMode="auto">
          <a:xfrm rot="5400000">
            <a:off x="5361343" y="3613659"/>
            <a:ext cx="232309" cy="728568"/>
          </a:xfrm>
          <a:prstGeom prst="leftArrow">
            <a:avLst>
              <a:gd name="adj1" fmla="val 50000"/>
              <a:gd name="adj2" fmla="val 43783"/>
            </a:avLst>
          </a:prstGeom>
          <a:solidFill>
            <a:srgbClr val="FF0000"/>
          </a:solidFill>
          <a:ln w="12700" algn="ctr">
            <a:solidFill>
              <a:schemeClr val="tx1"/>
            </a:solidFill>
            <a:miter lim="800000"/>
            <a:headEnd/>
            <a:tailEnd/>
          </a:ln>
        </p:spPr>
        <p:txBody>
          <a:bodyPr wrap="none" lIns="90487" tIns="44450" rIns="90487" bIns="44450" anchor="ctr">
            <a:spAutoFit/>
          </a:bodyPr>
          <a:lstStyle/>
          <a:p>
            <a:pPr algn="l" eaLnBrk="0" hangingPunct="0">
              <a:spcBef>
                <a:spcPct val="0"/>
              </a:spcBef>
            </a:pPr>
            <a:endParaRPr lang="en-US"/>
          </a:p>
        </p:txBody>
      </p:sp>
      <p:sp>
        <p:nvSpPr>
          <p:cNvPr id="17" name="AutoShape 4"/>
          <p:cNvSpPr>
            <a:spLocks noChangeArrowheads="1"/>
          </p:cNvSpPr>
          <p:nvPr/>
        </p:nvSpPr>
        <p:spPr bwMode="auto">
          <a:xfrm rot="5400000">
            <a:off x="5405242" y="2105307"/>
            <a:ext cx="232309" cy="728568"/>
          </a:xfrm>
          <a:prstGeom prst="leftArrow">
            <a:avLst>
              <a:gd name="adj1" fmla="val 50000"/>
              <a:gd name="adj2" fmla="val 43783"/>
            </a:avLst>
          </a:prstGeom>
          <a:solidFill>
            <a:srgbClr val="FF0000"/>
          </a:solidFill>
          <a:ln w="12700" algn="ctr">
            <a:solidFill>
              <a:schemeClr val="tx1"/>
            </a:solidFill>
            <a:miter lim="800000"/>
            <a:headEnd/>
            <a:tailEnd/>
          </a:ln>
        </p:spPr>
        <p:txBody>
          <a:bodyPr wrap="none" lIns="90487" tIns="44450" rIns="90487" bIns="44450" anchor="ctr">
            <a:spAutoFit/>
          </a:bodyPr>
          <a:lstStyle/>
          <a:p>
            <a:pPr algn="l" eaLnBrk="0" hangingPunct="0">
              <a:spcBef>
                <a:spcPct val="0"/>
              </a:spcBef>
            </a:pPr>
            <a:endParaRPr lang="en-US"/>
          </a:p>
        </p:txBody>
      </p:sp>
      <p:sp>
        <p:nvSpPr>
          <p:cNvPr id="18" name="TextBox 17"/>
          <p:cNvSpPr txBox="1"/>
          <p:nvPr/>
        </p:nvSpPr>
        <p:spPr>
          <a:xfrm>
            <a:off x="6735521" y="2692736"/>
            <a:ext cx="1632498" cy="1015663"/>
          </a:xfrm>
          <a:prstGeom prst="rect">
            <a:avLst/>
          </a:prstGeom>
          <a:noFill/>
        </p:spPr>
        <p:txBody>
          <a:bodyPr wrap="none" rtlCol="0">
            <a:spAutoFit/>
          </a:bodyPr>
          <a:lstStyle/>
          <a:p>
            <a:pPr algn="l" eaLnBrk="0" hangingPunct="0">
              <a:spcBef>
                <a:spcPct val="0"/>
              </a:spcBef>
            </a:pPr>
            <a:r>
              <a:rPr lang="en-US" sz="2000" dirty="0"/>
              <a:t>object parts</a:t>
            </a:r>
          </a:p>
          <a:p>
            <a:pPr algn="l" eaLnBrk="0" hangingPunct="0">
              <a:spcBef>
                <a:spcPct val="0"/>
              </a:spcBef>
            </a:pPr>
            <a:r>
              <a:rPr lang="en-US" sz="2000" dirty="0"/>
              <a:t>(combination </a:t>
            </a:r>
          </a:p>
          <a:p>
            <a:pPr algn="l" eaLnBrk="0" hangingPunct="0">
              <a:spcBef>
                <a:spcPct val="0"/>
              </a:spcBef>
            </a:pPr>
            <a:r>
              <a:rPr lang="en-US" sz="2000" dirty="0"/>
              <a:t>of edges)</a:t>
            </a:r>
          </a:p>
        </p:txBody>
      </p:sp>
      <p:sp>
        <p:nvSpPr>
          <p:cNvPr id="19" name="TextBox 18"/>
          <p:cNvSpPr txBox="1"/>
          <p:nvPr/>
        </p:nvSpPr>
        <p:spPr>
          <a:xfrm>
            <a:off x="6681982" y="1404665"/>
            <a:ext cx="1659429" cy="400110"/>
          </a:xfrm>
          <a:prstGeom prst="rect">
            <a:avLst/>
          </a:prstGeom>
          <a:noFill/>
        </p:spPr>
        <p:txBody>
          <a:bodyPr wrap="none" rtlCol="0">
            <a:spAutoFit/>
          </a:bodyPr>
          <a:lstStyle/>
          <a:p>
            <a:pPr algn="l" eaLnBrk="0" hangingPunct="0">
              <a:spcBef>
                <a:spcPct val="0"/>
              </a:spcBef>
            </a:pPr>
            <a:r>
              <a:rPr lang="en-US" sz="2000" dirty="0"/>
              <a:t>object models</a:t>
            </a:r>
          </a:p>
        </p:txBody>
      </p:sp>
      <p:sp>
        <p:nvSpPr>
          <p:cNvPr id="20" name="TextBox 19"/>
          <p:cNvSpPr txBox="1"/>
          <p:nvPr/>
        </p:nvSpPr>
        <p:spPr>
          <a:xfrm>
            <a:off x="7852348" y="6519446"/>
            <a:ext cx="1326004" cy="338554"/>
          </a:xfrm>
          <a:prstGeom prst="rect">
            <a:avLst/>
          </a:prstGeom>
          <a:noFill/>
        </p:spPr>
        <p:txBody>
          <a:bodyPr wrap="none" rtlCol="0">
            <a:spAutoFit/>
          </a:bodyPr>
          <a:lstStyle/>
          <a:p>
            <a:pPr algn="l">
              <a:spcBef>
                <a:spcPts val="0"/>
              </a:spcBef>
            </a:pPr>
            <a:r>
              <a:rPr lang="en-US" sz="1600" dirty="0"/>
              <a:t>[Honglak Lee]</a:t>
            </a:r>
          </a:p>
        </p:txBody>
      </p:sp>
      <p:sp>
        <p:nvSpPr>
          <p:cNvPr id="21" name="TextBox 20"/>
          <p:cNvSpPr txBox="1"/>
          <p:nvPr/>
        </p:nvSpPr>
        <p:spPr>
          <a:xfrm>
            <a:off x="1097573" y="4692139"/>
            <a:ext cx="2083199" cy="646331"/>
          </a:xfrm>
          <a:prstGeom prst="rect">
            <a:avLst/>
          </a:prstGeom>
          <a:noFill/>
        </p:spPr>
        <p:txBody>
          <a:bodyPr wrap="none" rtlCol="0">
            <a:spAutoFit/>
          </a:bodyPr>
          <a:lstStyle/>
          <a:p>
            <a:pPr algn="l">
              <a:spcBef>
                <a:spcPts val="0"/>
              </a:spcBef>
            </a:pPr>
            <a:r>
              <a:rPr lang="en-US" dirty="0"/>
              <a:t>Training set: Aligned</a:t>
            </a:r>
          </a:p>
          <a:p>
            <a:pPr algn="l">
              <a:spcBef>
                <a:spcPts val="0"/>
              </a:spcBef>
            </a:pPr>
            <a:r>
              <a:rPr lang="en-US" dirty="0"/>
              <a:t>images of faces. </a:t>
            </a:r>
          </a:p>
        </p:txBody>
      </p:sp>
      <p:pic>
        <p:nvPicPr>
          <p:cNvPr id="22" name="Picture 4" descr="mvc-009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97573" y="2603014"/>
            <a:ext cx="2362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fld id="{625FE0F2-9A6A-4690-A070-864B5BC89AFE}" type="datetime1">
              <a:rPr lang="en-US" smtClean="0"/>
              <a:t>4/29/2022</a:t>
            </a:fld>
            <a:endParaRPr lang="en-US" dirty="0"/>
          </a:p>
        </p:txBody>
      </p:sp>
      <p:sp>
        <p:nvSpPr>
          <p:cNvPr id="7" name="Slide Number Placeholder 6"/>
          <p:cNvSpPr>
            <a:spLocks noGrp="1"/>
          </p:cNvSpPr>
          <p:nvPr>
            <p:ph type="sldNum" sz="quarter" idx="12"/>
          </p:nvPr>
        </p:nvSpPr>
        <p:spPr/>
        <p:txBody>
          <a:bodyPr/>
          <a:lstStyle/>
          <a:p>
            <a:fld id="{28FE0516-50B9-46E1-A8D9-1B5778713E50}" type="slidenum">
              <a:rPr lang="en-US" smtClean="0"/>
              <a:t>60</a:t>
            </a:fld>
            <a:endParaRPr lang="en-US" dirty="0"/>
          </a:p>
        </p:txBody>
      </p:sp>
    </p:spTree>
    <p:extLst>
      <p:ext uri="{BB962C8B-B14F-4D97-AF65-F5344CB8AC3E}">
        <p14:creationId xmlns:p14="http://schemas.microsoft.com/office/powerpoint/2010/main" val="315345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819" y="365126"/>
            <a:ext cx="8796271" cy="1325563"/>
          </a:xfrm>
        </p:spPr>
        <p:txBody>
          <a:bodyPr/>
          <a:lstStyle/>
          <a:p>
            <a:r>
              <a:rPr lang="en-US" altLang="en-US" b="1" dirty="0">
                <a:solidFill>
                  <a:srgbClr val="FF0000"/>
                </a:solidFill>
                <a:latin typeface="Calibri"/>
              </a:rPr>
              <a:t>Convolutional Neural Network (CNN)</a:t>
            </a:r>
            <a:endParaRPr lang="en-US" dirty="0"/>
          </a:p>
        </p:txBody>
      </p:sp>
      <p:sp>
        <p:nvSpPr>
          <p:cNvPr id="3" name="Content Placeholder 2"/>
          <p:cNvSpPr>
            <a:spLocks noGrp="1"/>
          </p:cNvSpPr>
          <p:nvPr>
            <p:ph idx="1"/>
          </p:nvPr>
        </p:nvSpPr>
        <p:spPr>
          <a:xfrm>
            <a:off x="231819" y="1825625"/>
            <a:ext cx="8796271" cy="4351338"/>
          </a:xfrm>
        </p:spPr>
        <p:txBody>
          <a:bodyPr/>
          <a:lstStyle/>
          <a:p>
            <a:r>
              <a:rPr lang="en-US" dirty="0"/>
              <a:t>Compared to standard feedforward neural networks with similarly-sized layers, </a:t>
            </a:r>
          </a:p>
          <a:p>
            <a:pPr marL="0" indent="0">
              <a:buNone/>
            </a:pPr>
            <a:r>
              <a:rPr lang="en-US" dirty="0"/>
              <a:t>   ▪ CNNs have much fewer connections and parameters </a:t>
            </a:r>
          </a:p>
          <a:p>
            <a:pPr marL="0" indent="0">
              <a:buNone/>
            </a:pPr>
            <a:r>
              <a:rPr lang="en-US" dirty="0"/>
              <a:t>   ▪ and so they are easier to train, </a:t>
            </a:r>
          </a:p>
          <a:p>
            <a:pPr marL="0" indent="0">
              <a:buNone/>
            </a:pPr>
            <a:r>
              <a:rPr lang="en-US" dirty="0"/>
              <a:t>   ▪ while their theoretically-best performance is likely to be   only slightly worse.</a:t>
            </a:r>
          </a:p>
        </p:txBody>
      </p:sp>
      <p:sp>
        <p:nvSpPr>
          <p:cNvPr id="4" name="Date Placeholder 3"/>
          <p:cNvSpPr>
            <a:spLocks noGrp="1"/>
          </p:cNvSpPr>
          <p:nvPr>
            <p:ph type="dt" sz="half" idx="10"/>
          </p:nvPr>
        </p:nvSpPr>
        <p:spPr/>
        <p:txBody>
          <a:bodyPr/>
          <a:lstStyle/>
          <a:p>
            <a:fld id="{4AFF1884-60C3-441C-BDB9-EB1118076936}" type="datetime1">
              <a:rPr lang="en-US" smtClean="0"/>
              <a:t>4/29/2022</a:t>
            </a:fld>
            <a:endParaRPr lang="en-US" dirty="0"/>
          </a:p>
        </p:txBody>
      </p:sp>
      <p:sp>
        <p:nvSpPr>
          <p:cNvPr id="5" name="Slide Number Placeholder 4"/>
          <p:cNvSpPr>
            <a:spLocks noGrp="1"/>
          </p:cNvSpPr>
          <p:nvPr>
            <p:ph type="sldNum" sz="quarter" idx="12"/>
          </p:nvPr>
        </p:nvSpPr>
        <p:spPr/>
        <p:txBody>
          <a:bodyPr/>
          <a:lstStyle/>
          <a:p>
            <a:fld id="{28FE0516-50B9-46E1-A8D9-1B5778713E50}" type="slidenum">
              <a:rPr lang="en-US" smtClean="0"/>
              <a:t>61</a:t>
            </a:fld>
            <a:endParaRPr lang="en-US" dirty="0"/>
          </a:p>
        </p:txBody>
      </p:sp>
    </p:spTree>
    <p:extLst>
      <p:ext uri="{BB962C8B-B14F-4D97-AF65-F5344CB8AC3E}">
        <p14:creationId xmlns:p14="http://schemas.microsoft.com/office/powerpoint/2010/main" val="27106996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Problem of Fitting</a:t>
            </a:r>
          </a:p>
        </p:txBody>
      </p:sp>
      <p:sp>
        <p:nvSpPr>
          <p:cNvPr id="3" name="Content Placeholder 2"/>
          <p:cNvSpPr>
            <a:spLocks noGrp="1"/>
          </p:cNvSpPr>
          <p:nvPr>
            <p:ph idx="1"/>
          </p:nvPr>
        </p:nvSpPr>
        <p:spPr/>
        <p:txBody>
          <a:bodyPr/>
          <a:lstStyle/>
          <a:p>
            <a:r>
              <a:rPr lang="en-US" dirty="0"/>
              <a:t>Too many parameters = overfitting</a:t>
            </a:r>
          </a:p>
          <a:p>
            <a:r>
              <a:rPr lang="en-US" dirty="0"/>
              <a:t>Not enough parameters = underfitting</a:t>
            </a:r>
          </a:p>
          <a:p>
            <a:endParaRPr lang="en-US" dirty="0"/>
          </a:p>
          <a:p>
            <a:r>
              <a:rPr lang="en-US" dirty="0"/>
              <a:t>More data = less chance to overfit</a:t>
            </a:r>
          </a:p>
          <a:p>
            <a:endParaRPr lang="en-US" dirty="0"/>
          </a:p>
          <a:p>
            <a:r>
              <a:rPr lang="en-US" dirty="0"/>
              <a:t>How do we know what is required?</a:t>
            </a:r>
          </a:p>
        </p:txBody>
      </p:sp>
    </p:spTree>
    <p:extLst>
      <p:ext uri="{BB962C8B-B14F-4D97-AF65-F5344CB8AC3E}">
        <p14:creationId xmlns:p14="http://schemas.microsoft.com/office/powerpoint/2010/main" val="26656430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Regularization</a:t>
            </a:r>
          </a:p>
        </p:txBody>
      </p:sp>
      <p:sp>
        <p:nvSpPr>
          <p:cNvPr id="3" name="Content Placeholder 2"/>
          <p:cNvSpPr>
            <a:spLocks noGrp="1"/>
          </p:cNvSpPr>
          <p:nvPr>
            <p:ph idx="1"/>
          </p:nvPr>
        </p:nvSpPr>
        <p:spPr/>
        <p:txBody>
          <a:bodyPr/>
          <a:lstStyle/>
          <a:p>
            <a:r>
              <a:rPr lang="en-US" sz="2400" dirty="0"/>
              <a:t>Attempt to guide solution to </a:t>
            </a:r>
            <a:r>
              <a:rPr lang="en-US" sz="2400" i="1" dirty="0"/>
              <a:t>not overfit</a:t>
            </a:r>
          </a:p>
          <a:p>
            <a:r>
              <a:rPr lang="en-US" sz="2400" dirty="0"/>
              <a:t>But still give freedom with many parameters</a:t>
            </a:r>
          </a:p>
          <a:p>
            <a:endParaRPr lang="en-US" dirty="0"/>
          </a:p>
        </p:txBody>
      </p:sp>
    </p:spTree>
    <p:extLst>
      <p:ext uri="{BB962C8B-B14F-4D97-AF65-F5344CB8AC3E}">
        <p14:creationId xmlns:p14="http://schemas.microsoft.com/office/powerpoint/2010/main" val="9184118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Data fitting problem</a:t>
            </a:r>
          </a:p>
        </p:txBody>
      </p:sp>
      <p:pic>
        <p:nvPicPr>
          <p:cNvPr id="4" name="Picture 3"/>
          <p:cNvPicPr>
            <a:picLocks noChangeAspect="1"/>
          </p:cNvPicPr>
          <p:nvPr/>
        </p:nvPicPr>
        <p:blipFill>
          <a:blip r:embed="rId2"/>
          <a:stretch>
            <a:fillRect/>
          </a:stretch>
        </p:blipFill>
        <p:spPr>
          <a:xfrm>
            <a:off x="2277208" y="2246710"/>
            <a:ext cx="4457700" cy="3243263"/>
          </a:xfrm>
          <a:prstGeom prst="rect">
            <a:avLst/>
          </a:prstGeom>
        </p:spPr>
      </p:pic>
    </p:spTree>
    <p:extLst>
      <p:ext uri="{BB962C8B-B14F-4D97-AF65-F5344CB8AC3E}">
        <p14:creationId xmlns:p14="http://schemas.microsoft.com/office/powerpoint/2010/main" val="3845766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Which is better?</a:t>
            </a:r>
          </a:p>
        </p:txBody>
      </p:sp>
      <p:pic>
        <p:nvPicPr>
          <p:cNvPr id="4" name="Picture 3"/>
          <p:cNvPicPr>
            <a:picLocks noChangeAspect="1"/>
          </p:cNvPicPr>
          <p:nvPr/>
        </p:nvPicPr>
        <p:blipFill>
          <a:blip r:embed="rId3"/>
          <a:stretch>
            <a:fillRect/>
          </a:stretch>
        </p:blipFill>
        <p:spPr>
          <a:xfrm>
            <a:off x="1143000" y="2705100"/>
            <a:ext cx="2907005" cy="2173288"/>
          </a:xfrm>
          <a:prstGeom prst="rect">
            <a:avLst/>
          </a:prstGeom>
        </p:spPr>
      </p:pic>
      <p:pic>
        <p:nvPicPr>
          <p:cNvPr id="5" name="Picture 4"/>
          <p:cNvPicPr>
            <a:picLocks noChangeAspect="1"/>
          </p:cNvPicPr>
          <p:nvPr/>
        </p:nvPicPr>
        <p:blipFill>
          <a:blip r:embed="rId4"/>
          <a:stretch>
            <a:fillRect/>
          </a:stretch>
        </p:blipFill>
        <p:spPr>
          <a:xfrm>
            <a:off x="4218166" y="2705100"/>
            <a:ext cx="3166886" cy="2247946"/>
          </a:xfrm>
          <a:prstGeom prst="rect">
            <a:avLst/>
          </a:prstGeom>
        </p:spPr>
      </p:pic>
      <p:sp>
        <p:nvSpPr>
          <p:cNvPr id="6" name="TextBox 5"/>
          <p:cNvSpPr txBox="1"/>
          <p:nvPr/>
        </p:nvSpPr>
        <p:spPr>
          <a:xfrm>
            <a:off x="5162550" y="4953045"/>
            <a:ext cx="1847850" cy="300082"/>
          </a:xfrm>
          <a:prstGeom prst="rect">
            <a:avLst/>
          </a:prstGeom>
          <a:noFill/>
        </p:spPr>
        <p:txBody>
          <a:bodyPr wrap="square" rtlCol="0">
            <a:spAutoFit/>
          </a:bodyPr>
          <a:lstStyle/>
          <a:p>
            <a:r>
              <a:rPr lang="en-US" sz="1350" dirty="0"/>
              <a:t>1</a:t>
            </a:r>
            <a:r>
              <a:rPr lang="en-US" sz="1350" baseline="30000" dirty="0"/>
              <a:t>st</a:t>
            </a:r>
            <a:r>
              <a:rPr lang="en-US" sz="1350" dirty="0"/>
              <a:t> order polynomial</a:t>
            </a:r>
          </a:p>
        </p:txBody>
      </p:sp>
      <p:sp>
        <p:nvSpPr>
          <p:cNvPr id="7" name="TextBox 6"/>
          <p:cNvSpPr txBox="1"/>
          <p:nvPr/>
        </p:nvSpPr>
        <p:spPr>
          <a:xfrm>
            <a:off x="1918583" y="4964590"/>
            <a:ext cx="1847850" cy="300082"/>
          </a:xfrm>
          <a:prstGeom prst="rect">
            <a:avLst/>
          </a:prstGeom>
          <a:noFill/>
        </p:spPr>
        <p:txBody>
          <a:bodyPr wrap="square" rtlCol="0">
            <a:spAutoFit/>
          </a:bodyPr>
          <a:lstStyle/>
          <a:p>
            <a:r>
              <a:rPr lang="en-US" sz="1350" dirty="0"/>
              <a:t>9</a:t>
            </a:r>
            <a:r>
              <a:rPr lang="en-US" sz="1350" baseline="30000" dirty="0"/>
              <a:t>th</a:t>
            </a:r>
            <a:r>
              <a:rPr lang="en-US" sz="1350" dirty="0"/>
              <a:t> order polynomial</a:t>
            </a:r>
          </a:p>
        </p:txBody>
      </p:sp>
    </p:spTree>
    <p:extLst>
      <p:ext uri="{BB962C8B-B14F-4D97-AF65-F5344CB8AC3E}">
        <p14:creationId xmlns:p14="http://schemas.microsoft.com/office/powerpoint/2010/main" val="12434569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Regularization</a:t>
            </a:r>
          </a:p>
        </p:txBody>
      </p:sp>
      <p:sp>
        <p:nvSpPr>
          <p:cNvPr id="3" name="Content Placeholder 2"/>
          <p:cNvSpPr>
            <a:spLocks noGrp="1"/>
          </p:cNvSpPr>
          <p:nvPr>
            <p:ph idx="1"/>
          </p:nvPr>
        </p:nvSpPr>
        <p:spPr>
          <a:xfrm>
            <a:off x="1614487" y="2226469"/>
            <a:ext cx="6250782" cy="3263504"/>
          </a:xfrm>
        </p:spPr>
        <p:txBody>
          <a:bodyPr/>
          <a:lstStyle/>
          <a:p>
            <a:r>
              <a:rPr lang="en-US" dirty="0"/>
              <a:t>Attempt to guide solution to </a:t>
            </a:r>
            <a:r>
              <a:rPr lang="en-US" i="1" dirty="0"/>
              <a:t>not overfit</a:t>
            </a:r>
          </a:p>
          <a:p>
            <a:r>
              <a:rPr lang="en-US" dirty="0"/>
              <a:t>But still give freedom with many parameters</a:t>
            </a:r>
          </a:p>
          <a:p>
            <a:endParaRPr lang="en-US" dirty="0"/>
          </a:p>
          <a:p>
            <a:r>
              <a:rPr lang="en-US" dirty="0"/>
              <a:t>Idea: </a:t>
            </a:r>
            <a:br>
              <a:rPr lang="en-US" dirty="0"/>
            </a:br>
            <a:r>
              <a:rPr lang="en-US" i="1" dirty="0"/>
              <a:t>Penalize the use of parameters to prefer small weights.</a:t>
            </a:r>
          </a:p>
          <a:p>
            <a:endParaRPr lang="en-US" dirty="0"/>
          </a:p>
        </p:txBody>
      </p:sp>
    </p:spTree>
    <p:extLst>
      <p:ext uri="{BB962C8B-B14F-4D97-AF65-F5344CB8AC3E}">
        <p14:creationId xmlns:p14="http://schemas.microsoft.com/office/powerpoint/2010/main" val="121699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14488" y="2226469"/>
                <a:ext cx="5915025" cy="3263504"/>
              </a:xfrm>
            </p:spPr>
            <p:txBody>
              <a:bodyPr/>
              <a:lstStyle/>
              <a:p>
                <a:r>
                  <a:rPr lang="en-US" dirty="0"/>
                  <a:t>Idea: add a cost to having high weights</a:t>
                </a:r>
              </a:p>
              <a:p>
                <a14:m>
                  <m:oMath xmlns:m="http://schemas.openxmlformats.org/officeDocument/2006/math">
                    <m:r>
                      <m:rPr>
                        <m:sty m:val="p"/>
                      </m:rPr>
                      <a:rPr lang="el-GR" i="1" dirty="0" smtClean="0">
                        <a:latin typeface="Cambria Math" panose="02040503050406030204" pitchFamily="18" charset="0"/>
                        <a:ea typeface="Cambria Math" panose="02040503050406030204" pitchFamily="18" charset="0"/>
                      </a:rPr>
                      <m:t>λ</m:t>
                    </m:r>
                  </m:oMath>
                </a14:m>
                <a:r>
                  <a:rPr lang="en-US" dirty="0"/>
                  <a:t> = regularization parameter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14488" y="2226469"/>
                <a:ext cx="5915025" cy="3263504"/>
              </a:xfrm>
              <a:blipFill>
                <a:blip r:embed="rId3"/>
                <a:stretch>
                  <a:fillRect l="-1856" t="-2985"/>
                </a:stretch>
              </a:blipFill>
            </p:spPr>
            <p:txBody>
              <a:bodyPr/>
              <a:lstStyle/>
              <a:p>
                <a:r>
                  <a:rPr lang="en-IN">
                    <a:noFill/>
                  </a:rPr>
                  <a:t> </a:t>
                </a:r>
              </a:p>
            </p:txBody>
          </p:sp>
        </mc:Fallback>
      </mc:AlternateContent>
      <p:pic>
        <p:nvPicPr>
          <p:cNvPr id="4" name="Picture 3"/>
          <p:cNvPicPr>
            <a:picLocks noChangeAspect="1"/>
          </p:cNvPicPr>
          <p:nvPr/>
        </p:nvPicPr>
        <p:blipFill>
          <a:blip r:embed="rId4"/>
          <a:stretch>
            <a:fillRect/>
          </a:stretch>
        </p:blipFill>
        <p:spPr>
          <a:xfrm>
            <a:off x="898990" y="4002523"/>
            <a:ext cx="6999639" cy="947403"/>
          </a:xfrm>
          <a:prstGeom prst="rect">
            <a:avLst/>
          </a:prstGeom>
        </p:spPr>
      </p:pic>
      <p:sp>
        <p:nvSpPr>
          <p:cNvPr id="5" name="Left Brace 4"/>
          <p:cNvSpPr/>
          <p:nvPr/>
        </p:nvSpPr>
        <p:spPr>
          <a:xfrm rot="16200000">
            <a:off x="3815708" y="3299235"/>
            <a:ext cx="565150" cy="3550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 name="TextBox 5"/>
          <p:cNvSpPr txBox="1"/>
          <p:nvPr/>
        </p:nvSpPr>
        <p:spPr>
          <a:xfrm>
            <a:off x="3221981" y="5402429"/>
            <a:ext cx="1752600" cy="507831"/>
          </a:xfrm>
          <a:prstGeom prst="rect">
            <a:avLst/>
          </a:prstGeom>
          <a:noFill/>
        </p:spPr>
        <p:txBody>
          <a:bodyPr wrap="square" rtlCol="0">
            <a:spAutoFit/>
          </a:bodyPr>
          <a:lstStyle/>
          <a:p>
            <a:r>
              <a:rPr lang="en-US" sz="1350" dirty="0"/>
              <a:t>Normal cross-entropy loss (binary classes)</a:t>
            </a:r>
          </a:p>
        </p:txBody>
      </p:sp>
      <p:sp>
        <p:nvSpPr>
          <p:cNvPr id="7" name="Right Brace 6"/>
          <p:cNvSpPr/>
          <p:nvPr/>
        </p:nvSpPr>
        <p:spPr>
          <a:xfrm rot="5400000">
            <a:off x="6466981" y="4585261"/>
            <a:ext cx="565150" cy="9788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8" name="TextBox 7"/>
          <p:cNvSpPr txBox="1"/>
          <p:nvPr/>
        </p:nvSpPr>
        <p:spPr>
          <a:xfrm>
            <a:off x="6013451" y="5402428"/>
            <a:ext cx="1562100" cy="300082"/>
          </a:xfrm>
          <a:prstGeom prst="rect">
            <a:avLst/>
          </a:prstGeom>
          <a:noFill/>
        </p:spPr>
        <p:txBody>
          <a:bodyPr wrap="square" rtlCol="0">
            <a:spAutoFit/>
          </a:bodyPr>
          <a:lstStyle/>
          <a:p>
            <a:r>
              <a:rPr lang="en-US" sz="1350" dirty="0"/>
              <a:t>Regularization term</a:t>
            </a:r>
          </a:p>
        </p:txBody>
      </p:sp>
      <p:sp>
        <p:nvSpPr>
          <p:cNvPr id="10" name="TextBox 9"/>
          <p:cNvSpPr txBox="1"/>
          <p:nvPr/>
        </p:nvSpPr>
        <p:spPr>
          <a:xfrm>
            <a:off x="7249258" y="5723751"/>
            <a:ext cx="1002323" cy="300082"/>
          </a:xfrm>
          <a:prstGeom prst="rect">
            <a:avLst/>
          </a:prstGeom>
          <a:noFill/>
        </p:spPr>
        <p:txBody>
          <a:bodyPr wrap="square" rtlCol="0">
            <a:spAutoFit/>
          </a:bodyPr>
          <a:lstStyle/>
          <a:p>
            <a:r>
              <a:rPr lang="en-US" sz="1350" dirty="0">
                <a:solidFill>
                  <a:schemeClr val="bg1">
                    <a:lumMod val="50000"/>
                  </a:schemeClr>
                </a:solidFill>
              </a:rPr>
              <a:t>[</a:t>
            </a:r>
          </a:p>
        </p:txBody>
      </p:sp>
    </p:spTree>
    <p:extLst>
      <p:ext uri="{BB962C8B-B14F-4D97-AF65-F5344CB8AC3E}">
        <p14:creationId xmlns:p14="http://schemas.microsoft.com/office/powerpoint/2010/main" val="79915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Both can describe the data…</a:t>
            </a:r>
          </a:p>
        </p:txBody>
      </p:sp>
      <p:sp>
        <p:nvSpPr>
          <p:cNvPr id="3" name="Content Placeholder 2"/>
          <p:cNvSpPr>
            <a:spLocks noGrp="1"/>
          </p:cNvSpPr>
          <p:nvPr>
            <p:ph idx="1"/>
          </p:nvPr>
        </p:nvSpPr>
        <p:spPr/>
        <p:txBody>
          <a:bodyPr>
            <a:normAutofit/>
          </a:bodyPr>
          <a:lstStyle/>
          <a:p>
            <a:r>
              <a:rPr lang="en-US" dirty="0"/>
              <a:t>…but one is simpler.</a:t>
            </a:r>
          </a:p>
          <a:p>
            <a:endParaRPr lang="en-US" dirty="0"/>
          </a:p>
          <a:p>
            <a:r>
              <a:rPr lang="en-US" dirty="0"/>
              <a:t>Occam’s razor:</a:t>
            </a:r>
          </a:p>
          <a:p>
            <a:pPr marL="342900" lvl="1" indent="0">
              <a:buNone/>
            </a:pPr>
            <a:r>
              <a:rPr lang="en-US" i="1" dirty="0"/>
              <a:t>“Among competing hypotheses, the one with the fewest assumptions should be selected”</a:t>
            </a:r>
          </a:p>
          <a:p>
            <a:pPr marL="342900" lvl="1" indent="0">
              <a:buNone/>
            </a:pPr>
            <a:endParaRPr lang="en-US" i="1" dirty="0"/>
          </a:p>
          <a:p>
            <a:pPr marL="0" lvl="1" indent="0">
              <a:buNone/>
            </a:pPr>
            <a:r>
              <a:rPr lang="en-US" dirty="0"/>
              <a:t>	</a:t>
            </a:r>
            <a:r>
              <a:rPr lang="en-US" b="1" dirty="0"/>
              <a:t>Large weights cause large changes in </a:t>
            </a:r>
            <a:r>
              <a:rPr lang="en-US" b="1" dirty="0" err="1"/>
              <a:t>behaviour</a:t>
            </a:r>
            <a:r>
              <a:rPr lang="en-US" b="1" dirty="0"/>
              <a:t> in 	response to small changes in the input.</a:t>
            </a:r>
          </a:p>
          <a:p>
            <a:pPr marL="0" lvl="1" indent="0">
              <a:buNone/>
            </a:pPr>
            <a:r>
              <a:rPr lang="en-US" b="1" dirty="0"/>
              <a:t>	Simpler models (or smaller changes) are more robust 	to noise</a:t>
            </a:r>
            <a:r>
              <a:rPr lang="en-US" dirty="0"/>
              <a:t>.</a:t>
            </a:r>
          </a:p>
        </p:txBody>
      </p:sp>
    </p:spTree>
    <p:extLst>
      <p:ext uri="{BB962C8B-B14F-4D97-AF65-F5344CB8AC3E}">
        <p14:creationId xmlns:p14="http://schemas.microsoft.com/office/powerpoint/2010/main" val="166639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Regularization: Dropout</a:t>
            </a:r>
          </a:p>
        </p:txBody>
      </p:sp>
      <p:sp>
        <p:nvSpPr>
          <p:cNvPr id="5" name="Content Placeholder 4"/>
          <p:cNvSpPr>
            <a:spLocks noGrp="1"/>
          </p:cNvSpPr>
          <p:nvPr>
            <p:ph idx="1"/>
          </p:nvPr>
        </p:nvSpPr>
        <p:spPr/>
        <p:txBody>
          <a:bodyPr/>
          <a:lstStyle/>
          <a:p>
            <a:r>
              <a:rPr lang="en-US" dirty="0"/>
              <a:t>Our networks typically start with random weights.</a:t>
            </a:r>
          </a:p>
          <a:p>
            <a:r>
              <a:rPr lang="en-US" dirty="0"/>
              <a:t>Every time we train = slightly different outcome.</a:t>
            </a:r>
          </a:p>
          <a:p>
            <a:endParaRPr lang="en-US" dirty="0"/>
          </a:p>
          <a:p>
            <a:r>
              <a:rPr lang="en-US" dirty="0"/>
              <a:t>Why random weights?</a:t>
            </a:r>
          </a:p>
          <a:p>
            <a:r>
              <a:rPr lang="en-US" dirty="0"/>
              <a:t>If weights are all equal,</a:t>
            </a:r>
            <a:br>
              <a:rPr lang="en-US" dirty="0"/>
            </a:br>
            <a:r>
              <a:rPr lang="en-US" dirty="0"/>
              <a:t>response across filters</a:t>
            </a:r>
            <a:br>
              <a:rPr lang="en-US" dirty="0"/>
            </a:br>
            <a:r>
              <a:rPr lang="en-US" dirty="0"/>
              <a:t>will be equivalent.</a:t>
            </a:r>
          </a:p>
          <a:p>
            <a:pPr lvl="1"/>
            <a:r>
              <a:rPr lang="en-US" dirty="0"/>
              <a:t>Network doesn’t train.</a:t>
            </a:r>
          </a:p>
          <a:p>
            <a:endParaRPr lang="en-US" dirty="0"/>
          </a:p>
        </p:txBody>
      </p:sp>
      <p:pic>
        <p:nvPicPr>
          <p:cNvPr id="4" name="Picture 2" descr="http://neuralnetworksanddeeplearning.com/images/tikz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7550" y="3568700"/>
            <a:ext cx="2920880" cy="11413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6251909" y="4629955"/>
            <a:ext cx="1531606" cy="362510"/>
          </a:xfrm>
          <a:prstGeom prst="rect">
            <a:avLst/>
          </a:prstGeom>
        </p:spPr>
      </p:pic>
    </p:spTree>
    <p:extLst>
      <p:ext uri="{BB962C8B-B14F-4D97-AF65-F5344CB8AC3E}">
        <p14:creationId xmlns:p14="http://schemas.microsoft.com/office/powerpoint/2010/main" val="138278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fade">
                                      <p:cBhvr>
                                        <p:cTn id="18" dur="500"/>
                                        <p:tgtEl>
                                          <p:spTgt spid="5">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AFF1884-60C3-441C-BDB9-EB1118076936}" type="datetime1">
              <a:rPr lang="en-US" smtClean="0"/>
              <a:t>4/29/2022</a:t>
            </a:fld>
            <a:endParaRPr lang="en-US" dirty="0"/>
          </a:p>
        </p:txBody>
      </p:sp>
      <p:sp>
        <p:nvSpPr>
          <p:cNvPr id="5" name="Slide Number Placeholder 4"/>
          <p:cNvSpPr>
            <a:spLocks noGrp="1"/>
          </p:cNvSpPr>
          <p:nvPr>
            <p:ph type="sldNum" sz="quarter" idx="12"/>
          </p:nvPr>
        </p:nvSpPr>
        <p:spPr/>
        <p:txBody>
          <a:bodyPr/>
          <a:lstStyle/>
          <a:p>
            <a:fld id="{28FE0516-50B9-46E1-A8D9-1B5778713E50}" type="slidenum">
              <a:rPr lang="en-US" smtClean="0"/>
              <a:t>7</a:t>
            </a:fld>
            <a:endParaRPr lang="en-US" dirty="0"/>
          </a:p>
        </p:txBody>
      </p:sp>
      <p:graphicFrame>
        <p:nvGraphicFramePr>
          <p:cNvPr id="6" name="Object 3"/>
          <p:cNvGraphicFramePr>
            <a:graphicFrameLocks noGrp="1" noChangeAspect="1"/>
          </p:cNvGraphicFramePr>
          <p:nvPr>
            <p:ph idx="1"/>
          </p:nvPr>
        </p:nvGraphicFramePr>
        <p:xfrm>
          <a:off x="1549400" y="1160463"/>
          <a:ext cx="4489450" cy="954087"/>
        </p:xfrm>
        <a:graphic>
          <a:graphicData uri="http://schemas.openxmlformats.org/presentationml/2006/ole">
            <mc:AlternateContent xmlns:mc="http://schemas.openxmlformats.org/markup-compatibility/2006">
              <mc:Choice xmlns:v="urn:schemas-microsoft-com:vml" Requires="v">
                <p:oleObj spid="_x0000_s2125" name="Equation" r:id="rId3" imgW="2031840" imgH="431640" progId="Equation.3">
                  <p:embed/>
                </p:oleObj>
              </mc:Choice>
              <mc:Fallback>
                <p:oleObj name="Equation" r:id="rId3" imgW="2031840" imgH="431640" progId="Equation.3">
                  <p:embed/>
                  <p:pic>
                    <p:nvPicPr>
                      <p:cNvPr id="6" name="Object 3"/>
                      <p:cNvPicPr>
                        <a:picLocks noChangeAspect="1" noChangeArrowheads="1"/>
                      </p:cNvPicPr>
                      <p:nvPr/>
                    </p:nvPicPr>
                    <p:blipFill>
                      <a:blip r:embed="rId4"/>
                      <a:srcRect/>
                      <a:stretch>
                        <a:fillRect/>
                      </a:stretch>
                    </p:blipFill>
                    <p:spPr bwMode="auto">
                      <a:xfrm>
                        <a:off x="1549400" y="1160463"/>
                        <a:ext cx="4489450" cy="954087"/>
                      </a:xfrm>
                      <a:prstGeom prst="rect">
                        <a:avLst/>
                      </a:prstGeom>
                      <a:solidFill>
                        <a:schemeClr val="bg1"/>
                      </a:solidFill>
                      <a:ln>
                        <a:noFill/>
                      </a:ln>
                      <a:effectLst/>
                    </p:spPr>
                  </p:pic>
                </p:oleObj>
              </mc:Fallback>
            </mc:AlternateContent>
          </a:graphicData>
        </a:graphic>
      </p:graphicFrame>
      <p:graphicFrame>
        <p:nvGraphicFramePr>
          <p:cNvPr id="7" name="Object 4"/>
          <p:cNvGraphicFramePr>
            <a:graphicFrameLocks noChangeAspect="1"/>
          </p:cNvGraphicFramePr>
          <p:nvPr/>
        </p:nvGraphicFramePr>
        <p:xfrm>
          <a:off x="1445684" y="2121602"/>
          <a:ext cx="2017713" cy="976312"/>
        </p:xfrm>
        <a:graphic>
          <a:graphicData uri="http://schemas.openxmlformats.org/presentationml/2006/ole">
            <mc:AlternateContent xmlns:mc="http://schemas.openxmlformats.org/markup-compatibility/2006">
              <mc:Choice xmlns:v="urn:schemas-microsoft-com:vml" Requires="v">
                <p:oleObj spid="_x0000_s2126" name="Equation" r:id="rId5" imgW="812447" imgH="393529" progId="Equation.3">
                  <p:embed/>
                </p:oleObj>
              </mc:Choice>
              <mc:Fallback>
                <p:oleObj name="Equation" r:id="rId5" imgW="812447" imgH="393529" progId="Equation.3">
                  <p:embed/>
                  <p:pic>
                    <p:nvPicPr>
                      <p:cNvPr id="7"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5684" y="2121602"/>
                        <a:ext cx="2017713" cy="976312"/>
                      </a:xfrm>
                      <a:prstGeom prst="rect">
                        <a:avLst/>
                      </a:prstGeom>
                      <a:solidFill>
                        <a:schemeClr val="bg1"/>
                      </a:solidFill>
                      <a:ln>
                        <a:noFill/>
                      </a:ln>
                      <a:effectLst/>
                    </p:spPr>
                  </p:pic>
                </p:oleObj>
              </mc:Fallback>
            </mc:AlternateContent>
          </a:graphicData>
        </a:graphic>
      </p:graphicFrame>
      <p:graphicFrame>
        <p:nvGraphicFramePr>
          <p:cNvPr id="8" name="Object 3"/>
          <p:cNvGraphicFramePr>
            <a:graphicFrameLocks noChangeAspect="1"/>
          </p:cNvGraphicFramePr>
          <p:nvPr/>
        </p:nvGraphicFramePr>
        <p:xfrm>
          <a:off x="1445684" y="3074812"/>
          <a:ext cx="5386388" cy="1143000"/>
        </p:xfrm>
        <a:graphic>
          <a:graphicData uri="http://schemas.openxmlformats.org/presentationml/2006/ole">
            <mc:AlternateContent xmlns:mc="http://schemas.openxmlformats.org/markup-compatibility/2006">
              <mc:Choice xmlns:v="urn:schemas-microsoft-com:vml" Requires="v">
                <p:oleObj spid="_x0000_s2127" name="Equation" r:id="rId7" imgW="2094591" imgH="444307" progId="Equation.3">
                  <p:embed/>
                </p:oleObj>
              </mc:Choice>
              <mc:Fallback>
                <p:oleObj name="Equation" r:id="rId7" imgW="2094591" imgH="444307" progId="Equation.3">
                  <p:embed/>
                  <p:pic>
                    <p:nvPicPr>
                      <p:cNvPr id="8"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5684" y="3074812"/>
                        <a:ext cx="5386388" cy="1143000"/>
                      </a:xfrm>
                      <a:prstGeom prst="rect">
                        <a:avLst/>
                      </a:prstGeom>
                      <a:solidFill>
                        <a:schemeClr val="bg1"/>
                      </a:solidFill>
                      <a:ln>
                        <a:noFill/>
                      </a:ln>
                      <a:effectLst/>
                    </p:spPr>
                  </p:pic>
                </p:oleObj>
              </mc:Fallback>
            </mc:AlternateContent>
          </a:graphicData>
        </a:graphic>
      </p:graphicFrame>
      <p:graphicFrame>
        <p:nvGraphicFramePr>
          <p:cNvPr id="9" name="Object 5"/>
          <p:cNvGraphicFramePr>
            <a:graphicFrameLocks noChangeAspect="1"/>
          </p:cNvGraphicFramePr>
          <p:nvPr/>
        </p:nvGraphicFramePr>
        <p:xfrm>
          <a:off x="1369657" y="4097327"/>
          <a:ext cx="6107113" cy="863600"/>
        </p:xfrm>
        <a:graphic>
          <a:graphicData uri="http://schemas.openxmlformats.org/presentationml/2006/ole">
            <mc:AlternateContent xmlns:mc="http://schemas.openxmlformats.org/markup-compatibility/2006">
              <mc:Choice xmlns:v="urn:schemas-microsoft-com:vml" Requires="v">
                <p:oleObj spid="_x0000_s2128" name="Equation" r:id="rId9" imgW="3048000" imgH="431800" progId="Equation.3">
                  <p:embed/>
                </p:oleObj>
              </mc:Choice>
              <mc:Fallback>
                <p:oleObj name="Equation" r:id="rId9" imgW="3048000" imgH="431800" progId="Equation.3">
                  <p:embed/>
                  <p:pic>
                    <p:nvPicPr>
                      <p:cNvPr id="9"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9657" y="4097327"/>
                        <a:ext cx="6107113" cy="863600"/>
                      </a:xfrm>
                      <a:prstGeom prst="rect">
                        <a:avLst/>
                      </a:prstGeom>
                      <a:solidFill>
                        <a:schemeClr val="bg1"/>
                      </a:solidFill>
                      <a:ln>
                        <a:noFill/>
                      </a:ln>
                      <a:effectLst/>
                    </p:spPr>
                  </p:pic>
                </p:oleObj>
              </mc:Fallback>
            </mc:AlternateContent>
          </a:graphicData>
        </a:graphic>
      </p:graphicFrame>
      <p:graphicFrame>
        <p:nvGraphicFramePr>
          <p:cNvPr id="10" name="Object 3"/>
          <p:cNvGraphicFramePr>
            <a:graphicFrameLocks noChangeAspect="1"/>
          </p:cNvGraphicFramePr>
          <p:nvPr/>
        </p:nvGraphicFramePr>
        <p:xfrm>
          <a:off x="1396203" y="4837543"/>
          <a:ext cx="1927225" cy="1206500"/>
        </p:xfrm>
        <a:graphic>
          <a:graphicData uri="http://schemas.openxmlformats.org/presentationml/2006/ole">
            <mc:AlternateContent xmlns:mc="http://schemas.openxmlformats.org/markup-compatibility/2006">
              <mc:Choice xmlns:v="urn:schemas-microsoft-com:vml" Requires="v">
                <p:oleObj spid="_x0000_s2129" name="Equation" r:id="rId11" imgW="710891" imgH="444307" progId="Equation.3">
                  <p:embed/>
                </p:oleObj>
              </mc:Choice>
              <mc:Fallback>
                <p:oleObj name="Equation" r:id="rId11" imgW="710891" imgH="444307" progId="Equation.3">
                  <p:embed/>
                  <p:pic>
                    <p:nvPicPr>
                      <p:cNvPr id="10"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96203" y="4837543"/>
                        <a:ext cx="1927225" cy="1206500"/>
                      </a:xfrm>
                      <a:prstGeom prst="rect">
                        <a:avLst/>
                      </a:prstGeom>
                      <a:solidFill>
                        <a:schemeClr val="bg1"/>
                      </a:solidFill>
                      <a:ln>
                        <a:noFill/>
                      </a:ln>
                      <a:effectLst/>
                    </p:spPr>
                  </p:pic>
                </p:oleObj>
              </mc:Fallback>
            </mc:AlternateContent>
          </a:graphicData>
        </a:graphic>
      </p:graphicFrame>
      <p:sp>
        <p:nvSpPr>
          <p:cNvPr id="11" name="Rectangle 10"/>
          <p:cNvSpPr/>
          <p:nvPr/>
        </p:nvSpPr>
        <p:spPr>
          <a:xfrm>
            <a:off x="788955" y="5829239"/>
            <a:ext cx="6883084" cy="523220"/>
          </a:xfrm>
          <a:prstGeom prst="rect">
            <a:avLst/>
          </a:prstGeom>
        </p:spPr>
        <p:txBody>
          <a:bodyPr wrap="square">
            <a:spAutoFit/>
          </a:bodyPr>
          <a:lstStyle/>
          <a:p>
            <a:pPr lvl="1" algn="ctr"/>
            <a:r>
              <a:rPr lang="en-US" altLang="en-US" sz="2800" b="1" i="1" dirty="0">
                <a:sym typeface="Symbol" panose="05050102010706020507" pitchFamily="18" charset="2"/>
              </a:rPr>
              <a:t></a:t>
            </a:r>
            <a:r>
              <a:rPr lang="en-US" altLang="en-US" sz="2800" b="1" i="1" dirty="0" err="1">
                <a:sym typeface="Symbol" panose="05050102010706020507" pitchFamily="18" charset="2"/>
              </a:rPr>
              <a:t>w</a:t>
            </a:r>
            <a:r>
              <a:rPr lang="en-US" altLang="en-US" sz="2800" b="1" i="1" baseline="-25000" dirty="0" err="1">
                <a:sym typeface="Symbol" panose="05050102010706020507" pitchFamily="18" charset="2"/>
              </a:rPr>
              <a:t>kj</a:t>
            </a:r>
            <a:r>
              <a:rPr lang="en-US" altLang="en-US" sz="2800" b="1" i="1" baseline="-25000" dirty="0">
                <a:sym typeface="Symbol" panose="05050102010706020507" pitchFamily="18" charset="2"/>
              </a:rPr>
              <a:t> </a:t>
            </a:r>
            <a:r>
              <a:rPr lang="en-US" altLang="en-US" sz="2800" b="1" i="1" dirty="0">
                <a:sym typeface="Symbol" panose="05050102010706020507" pitchFamily="18" charset="2"/>
              </a:rPr>
              <a:t>= </a:t>
            </a:r>
            <a:r>
              <a:rPr lang="en-US" altLang="en-US" sz="2800" b="1" i="1" baseline="-25000" dirty="0" err="1">
                <a:sym typeface="Symbol" panose="05050102010706020507" pitchFamily="18" charset="2"/>
              </a:rPr>
              <a:t>k</a:t>
            </a:r>
            <a:r>
              <a:rPr lang="en-US" altLang="en-US" sz="2800" b="1" i="1" dirty="0" err="1">
                <a:sym typeface="Symbol" panose="05050102010706020507" pitchFamily="18" charset="2"/>
              </a:rPr>
              <a:t>y</a:t>
            </a:r>
            <a:r>
              <a:rPr lang="en-US" altLang="en-US" sz="2800" b="1" i="1" baseline="-25000" dirty="0" err="1">
                <a:sym typeface="Symbol" panose="05050102010706020507" pitchFamily="18" charset="2"/>
              </a:rPr>
              <a:t>j</a:t>
            </a:r>
            <a:r>
              <a:rPr lang="en-US" altLang="en-US" sz="2800" b="1" i="1" baseline="-25000" dirty="0">
                <a:sym typeface="Symbol" panose="05050102010706020507" pitchFamily="18" charset="2"/>
              </a:rPr>
              <a:t> </a:t>
            </a:r>
            <a:r>
              <a:rPr lang="en-US" altLang="en-US" sz="2800" b="1" i="1" dirty="0">
                <a:sym typeface="Symbol" panose="05050102010706020507" pitchFamily="18" charset="2"/>
              </a:rPr>
              <a:t>= (</a:t>
            </a:r>
            <a:r>
              <a:rPr lang="en-US" altLang="en-US" sz="2800" b="1" i="1" dirty="0" err="1">
                <a:sym typeface="Symbol" panose="05050102010706020507" pitchFamily="18" charset="2"/>
              </a:rPr>
              <a:t>t</a:t>
            </a:r>
            <a:r>
              <a:rPr lang="en-US" altLang="en-US" sz="2800" b="1" i="1" baseline="-25000" dirty="0" err="1">
                <a:sym typeface="Symbol" panose="05050102010706020507" pitchFamily="18" charset="2"/>
              </a:rPr>
              <a:t>k</a:t>
            </a:r>
            <a:r>
              <a:rPr lang="en-US" altLang="en-US" sz="2800" b="1" i="1" dirty="0">
                <a:sym typeface="Symbol" panose="05050102010706020507" pitchFamily="18" charset="2"/>
              </a:rPr>
              <a:t> – </a:t>
            </a:r>
            <a:r>
              <a:rPr lang="en-US" altLang="en-US" sz="2800" b="1" i="1" dirty="0" err="1">
                <a:sym typeface="Symbol" panose="05050102010706020507" pitchFamily="18" charset="2"/>
              </a:rPr>
              <a:t>z</a:t>
            </a:r>
            <a:r>
              <a:rPr lang="en-US" altLang="en-US" sz="2800" b="1" i="1" baseline="-25000" dirty="0" err="1">
                <a:sym typeface="Symbol" panose="05050102010706020507" pitchFamily="18" charset="2"/>
              </a:rPr>
              <a:t>k</a:t>
            </a:r>
            <a:r>
              <a:rPr lang="en-US" altLang="en-US" sz="2800" b="1" i="1" dirty="0">
                <a:sym typeface="Symbol" panose="05050102010706020507" pitchFamily="18" charset="2"/>
              </a:rPr>
              <a:t>) f’ (</a:t>
            </a:r>
            <a:r>
              <a:rPr lang="en-US" altLang="en-US" sz="2800" b="1" i="1" dirty="0" err="1">
                <a:sym typeface="Symbol" panose="05050102010706020507" pitchFamily="18" charset="2"/>
              </a:rPr>
              <a:t>net</a:t>
            </a:r>
            <a:r>
              <a:rPr lang="en-US" altLang="en-US" sz="2800" b="1" i="1" baseline="-25000" dirty="0" err="1">
                <a:sym typeface="Symbol" panose="05050102010706020507" pitchFamily="18" charset="2"/>
              </a:rPr>
              <a:t>k</a:t>
            </a:r>
            <a:r>
              <a:rPr lang="en-US" altLang="en-US" sz="2800" b="1" i="1" dirty="0">
                <a:sym typeface="Symbol" panose="05050102010706020507" pitchFamily="18" charset="2"/>
              </a:rPr>
              <a:t>)</a:t>
            </a:r>
            <a:r>
              <a:rPr lang="en-US" altLang="en-US" sz="2800" b="1" i="1" dirty="0" err="1">
                <a:sym typeface="Symbol" panose="05050102010706020507" pitchFamily="18" charset="2"/>
              </a:rPr>
              <a:t>y</a:t>
            </a:r>
            <a:r>
              <a:rPr lang="en-US" altLang="en-US" sz="2800" b="1" i="1" baseline="-25000" dirty="0" err="1">
                <a:sym typeface="Symbol" panose="05050102010706020507" pitchFamily="18" charset="2"/>
              </a:rPr>
              <a:t>j</a:t>
            </a:r>
            <a:endParaRPr lang="en-US" altLang="en-US" sz="2800" b="1" i="1" dirty="0">
              <a:sym typeface="Symbol" panose="05050102010706020507" pitchFamily="18" charset="2"/>
            </a:endParaRPr>
          </a:p>
        </p:txBody>
      </p:sp>
      <p:sp>
        <p:nvSpPr>
          <p:cNvPr id="12" name="Rectangle 11"/>
          <p:cNvSpPr/>
          <p:nvPr/>
        </p:nvSpPr>
        <p:spPr>
          <a:xfrm>
            <a:off x="1037427" y="79805"/>
            <a:ext cx="6801879" cy="646331"/>
          </a:xfrm>
          <a:prstGeom prst="rect">
            <a:avLst/>
          </a:prstGeom>
        </p:spPr>
        <p:txBody>
          <a:bodyPr wrap="square">
            <a:spAutoFit/>
          </a:bodyPr>
          <a:lstStyle/>
          <a:p>
            <a:pPr lvl="0" algn="ctr">
              <a:spcBef>
                <a:spcPct val="0"/>
              </a:spcBef>
            </a:pPr>
            <a:r>
              <a:rPr lang="en-GB" altLang="en-US" sz="3600" b="1" dirty="0">
                <a:solidFill>
                  <a:srgbClr val="FF0000"/>
                </a:solidFill>
              </a:rPr>
              <a:t>Multilayer Perceptron (MLP)</a:t>
            </a:r>
          </a:p>
        </p:txBody>
      </p:sp>
    </p:spTree>
    <p:extLst>
      <p:ext uri="{BB962C8B-B14F-4D97-AF65-F5344CB8AC3E}">
        <p14:creationId xmlns:p14="http://schemas.microsoft.com/office/powerpoint/2010/main" val="23105258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Regularization</a:t>
            </a:r>
          </a:p>
        </p:txBody>
      </p:sp>
      <p:sp>
        <p:nvSpPr>
          <p:cNvPr id="5" name="Content Placeholder 4"/>
          <p:cNvSpPr>
            <a:spLocks noGrp="1"/>
          </p:cNvSpPr>
          <p:nvPr>
            <p:ph idx="1"/>
          </p:nvPr>
        </p:nvSpPr>
        <p:spPr/>
        <p:txBody>
          <a:bodyPr/>
          <a:lstStyle/>
          <a:p>
            <a:r>
              <a:rPr lang="en-US" dirty="0"/>
              <a:t>Our networks typically start with random weights.</a:t>
            </a:r>
          </a:p>
          <a:p>
            <a:r>
              <a:rPr lang="en-US" dirty="0"/>
              <a:t>Every time we train = slightly different outcome.</a:t>
            </a:r>
          </a:p>
          <a:p>
            <a:endParaRPr lang="en-US" dirty="0"/>
          </a:p>
          <a:p>
            <a:r>
              <a:rPr lang="en-US" dirty="0"/>
              <a:t>Why not train 5 different networks with random starts and vote on their outcome?</a:t>
            </a:r>
          </a:p>
          <a:p>
            <a:pPr lvl="1"/>
            <a:r>
              <a:rPr lang="en-US" dirty="0"/>
              <a:t>Works fine!</a:t>
            </a:r>
          </a:p>
          <a:p>
            <a:pPr lvl="1"/>
            <a:r>
              <a:rPr lang="en-US" dirty="0"/>
              <a:t>Helps generalization because error is averaged.</a:t>
            </a:r>
          </a:p>
          <a:p>
            <a:endParaRPr lang="en-US" dirty="0"/>
          </a:p>
          <a:p>
            <a:endParaRPr lang="en-US" dirty="0"/>
          </a:p>
        </p:txBody>
      </p:sp>
    </p:spTree>
    <p:extLst>
      <p:ext uri="{BB962C8B-B14F-4D97-AF65-F5344CB8AC3E}">
        <p14:creationId xmlns:p14="http://schemas.microsoft.com/office/powerpoint/2010/main" val="61789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fade">
                                      <p:cBhvr>
                                        <p:cTn id="13"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Regularization: Dropout</a:t>
            </a:r>
          </a:p>
        </p:txBody>
      </p:sp>
      <p:sp>
        <p:nvSpPr>
          <p:cNvPr id="3" name="AutoShape 2">
            <a:extLst>
              <a:ext uri="{FF2B5EF4-FFF2-40B4-BE49-F238E27FC236}">
                <a16:creationId xmlns:a16="http://schemas.microsoft.com/office/drawing/2014/main" id="{D781896D-4C8B-46F1-99CC-0309A6987681}"/>
              </a:ext>
            </a:extLst>
          </p:cNvPr>
          <p:cNvSpPr>
            <a:spLocks noChangeAspect="1" noChangeArrowheads="1"/>
          </p:cNvSpPr>
          <p:nvPr/>
        </p:nvSpPr>
        <p:spPr bwMode="auto">
          <a:xfrm>
            <a:off x="4457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pic>
        <p:nvPicPr>
          <p:cNvPr id="8" name="Picture 7">
            <a:extLst>
              <a:ext uri="{FF2B5EF4-FFF2-40B4-BE49-F238E27FC236}">
                <a16:creationId xmlns:a16="http://schemas.microsoft.com/office/drawing/2014/main" id="{F14637E9-AFFD-4CD4-AE6D-DE3AC7A8DFC2}"/>
              </a:ext>
            </a:extLst>
          </p:cNvPr>
          <p:cNvPicPr>
            <a:picLocks noChangeAspect="1"/>
          </p:cNvPicPr>
          <p:nvPr/>
        </p:nvPicPr>
        <p:blipFill>
          <a:blip r:embed="rId2"/>
          <a:stretch>
            <a:fillRect/>
          </a:stretch>
        </p:blipFill>
        <p:spPr>
          <a:xfrm>
            <a:off x="2378869" y="2257425"/>
            <a:ext cx="4386263" cy="2343150"/>
          </a:xfrm>
          <a:prstGeom prst="rect">
            <a:avLst/>
          </a:prstGeom>
        </p:spPr>
      </p:pic>
    </p:spTree>
    <p:extLst>
      <p:ext uri="{BB962C8B-B14F-4D97-AF65-F5344CB8AC3E}">
        <p14:creationId xmlns:p14="http://schemas.microsoft.com/office/powerpoint/2010/main" val="17708804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Regularization: Dropout</a:t>
            </a:r>
          </a:p>
        </p:txBody>
      </p:sp>
      <p:sp>
        <p:nvSpPr>
          <p:cNvPr id="5" name="TextBox 4"/>
          <p:cNvSpPr txBox="1"/>
          <p:nvPr/>
        </p:nvSpPr>
        <p:spPr>
          <a:xfrm>
            <a:off x="628650" y="1928205"/>
            <a:ext cx="8339504" cy="4108817"/>
          </a:xfrm>
          <a:prstGeom prst="rect">
            <a:avLst/>
          </a:prstGeom>
          <a:noFill/>
        </p:spPr>
        <p:txBody>
          <a:bodyPr wrap="square" rtlCol="0">
            <a:spAutoFit/>
          </a:bodyPr>
          <a:lstStyle/>
          <a:p>
            <a:r>
              <a:rPr lang="en-US" dirty="0"/>
              <a:t>At each mini-batch:</a:t>
            </a:r>
          </a:p>
          <a:p>
            <a:pPr marL="214313" indent="-214313">
              <a:buFontTx/>
              <a:buChar char="-"/>
            </a:pPr>
            <a:r>
              <a:rPr lang="en-US" dirty="0"/>
              <a:t>Randomly select a subset of neurons and ignore them.</a:t>
            </a:r>
          </a:p>
          <a:p>
            <a:pPr marL="214313" indent="-214313">
              <a:buFontTx/>
              <a:buChar char="-"/>
            </a:pPr>
            <a:r>
              <a:rPr lang="en-US" dirty="0"/>
              <a:t>individual nodes are either dropped out of the net with probability </a:t>
            </a:r>
            <a:r>
              <a:rPr lang="en-US" i="1" dirty="0"/>
              <a:t>1-p</a:t>
            </a:r>
            <a:r>
              <a:rPr lang="en-US" dirty="0"/>
              <a:t>; incoming and outgoing edges to a dropped-out node are also removed.</a:t>
            </a:r>
            <a:br>
              <a:rPr lang="en-US" dirty="0"/>
            </a:br>
            <a:r>
              <a:rPr lang="en-US" dirty="0"/>
              <a:t>On test: half weights outgoing to compensate for training on half neurons.</a:t>
            </a:r>
          </a:p>
          <a:p>
            <a:endParaRPr lang="en-US" dirty="0"/>
          </a:p>
          <a:p>
            <a:r>
              <a:rPr lang="en-US" dirty="0"/>
              <a:t>Effect:</a:t>
            </a:r>
          </a:p>
          <a:p>
            <a:pPr marL="214313" indent="-214313">
              <a:buFontTx/>
              <a:buChar char="-"/>
            </a:pPr>
            <a:r>
              <a:rPr lang="en-US" dirty="0"/>
              <a:t>Neurons become less dependent on output of connected neurons.</a:t>
            </a:r>
          </a:p>
          <a:p>
            <a:pPr marL="214313" indent="-214313">
              <a:buFontTx/>
              <a:buChar char="-"/>
            </a:pPr>
            <a:r>
              <a:rPr lang="en-US" dirty="0"/>
              <a:t>Forces network to learn more robust features that are useful to more subsets of neurons.</a:t>
            </a:r>
          </a:p>
          <a:p>
            <a:pPr marL="214313" indent="-214313">
              <a:buFontTx/>
              <a:buChar char="-"/>
            </a:pPr>
            <a:r>
              <a:rPr lang="en-US" dirty="0"/>
              <a:t>Like averaging over many different trained networks with different random initializations.</a:t>
            </a:r>
          </a:p>
          <a:p>
            <a:pPr marL="214313" indent="-214313">
              <a:buFontTx/>
              <a:buChar char="-"/>
            </a:pPr>
            <a:r>
              <a:rPr lang="en-US" dirty="0"/>
              <a:t>Except cheaper to train.</a:t>
            </a:r>
          </a:p>
          <a:p>
            <a:endParaRPr lang="en-US" sz="1350" dirty="0"/>
          </a:p>
          <a:p>
            <a:endParaRPr lang="en-US" sz="1350" dirty="0"/>
          </a:p>
        </p:txBody>
      </p:sp>
    </p:spTree>
    <p:extLst>
      <p:ext uri="{BB962C8B-B14F-4D97-AF65-F5344CB8AC3E}">
        <p14:creationId xmlns:p14="http://schemas.microsoft.com/office/powerpoint/2010/main" val="44111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fade">
                                      <p:cBhvr>
                                        <p:cTn id="10" dur="500"/>
                                        <p:tgtEl>
                                          <p:spTgt spid="5">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Effect transition="in" filter="fade">
                                      <p:cBhvr>
                                        <p:cTn id="15" dur="500"/>
                                        <p:tgtEl>
                                          <p:spTgt spid="5">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7" end="7"/>
                                            </p:txEl>
                                          </p:spTgt>
                                        </p:tgtEl>
                                        <p:attrNameLst>
                                          <p:attrName>style.visibility</p:attrName>
                                        </p:attrNameLst>
                                      </p:cBhvr>
                                      <p:to>
                                        <p:strVal val="visible"/>
                                      </p:to>
                                    </p:set>
                                    <p:animEffect transition="in" filter="fade">
                                      <p:cBhvr>
                                        <p:cTn id="20" dur="500"/>
                                        <p:tgtEl>
                                          <p:spTgt spid="5">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animEffect transition="in" filter="fade">
                                      <p:cBhvr>
                                        <p:cTn id="25"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Many forms of ‘regularization</a:t>
            </a:r>
            <a:r>
              <a:rPr lang="en-US" dirty="0"/>
              <a:t>’</a:t>
            </a:r>
          </a:p>
        </p:txBody>
      </p:sp>
      <p:sp>
        <p:nvSpPr>
          <p:cNvPr id="3" name="Content Placeholder 2"/>
          <p:cNvSpPr>
            <a:spLocks noGrp="1"/>
          </p:cNvSpPr>
          <p:nvPr>
            <p:ph idx="1"/>
          </p:nvPr>
        </p:nvSpPr>
        <p:spPr/>
        <p:txBody>
          <a:bodyPr/>
          <a:lstStyle/>
          <a:p>
            <a:r>
              <a:rPr lang="en-US" dirty="0"/>
              <a:t>Adding more data is a kind of regularization</a:t>
            </a:r>
          </a:p>
          <a:p>
            <a:r>
              <a:rPr lang="en-US" dirty="0"/>
              <a:t>Pooling is a kind of regularization</a:t>
            </a:r>
          </a:p>
          <a:p>
            <a:r>
              <a:rPr lang="en-US" dirty="0"/>
              <a:t>Data augmentation is a kind of regularization</a:t>
            </a:r>
          </a:p>
        </p:txBody>
      </p:sp>
    </p:spTree>
    <p:extLst>
      <p:ext uri="{BB962C8B-B14F-4D97-AF65-F5344CB8AC3E}">
        <p14:creationId xmlns:p14="http://schemas.microsoft.com/office/powerpoint/2010/main" val="28995786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4CBB2-918F-4C2C-BA14-8E956E0BE04E}"/>
              </a:ext>
            </a:extLst>
          </p:cNvPr>
          <p:cNvSpPr>
            <a:spLocks noGrp="1"/>
          </p:cNvSpPr>
          <p:nvPr>
            <p:ph type="title"/>
          </p:nvPr>
        </p:nvSpPr>
        <p:spPr/>
        <p:txBody>
          <a:bodyPr/>
          <a:lstStyle/>
          <a:p>
            <a:r>
              <a:rPr lang="en-IN" b="1" dirty="0">
                <a:solidFill>
                  <a:srgbClr val="FF0000"/>
                </a:solidFill>
              </a:rPr>
              <a:t>Comparison of CNN Architectures</a:t>
            </a:r>
          </a:p>
        </p:txBody>
      </p:sp>
      <p:pic>
        <p:nvPicPr>
          <p:cNvPr id="5122" name="Picture 2">
            <a:extLst>
              <a:ext uri="{FF2B5EF4-FFF2-40B4-BE49-F238E27FC236}">
                <a16:creationId xmlns:a16="http://schemas.microsoft.com/office/drawing/2014/main" id="{C0A45F28-486A-49C8-9180-0B377A9E83AE}"/>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28650" y="2721817"/>
            <a:ext cx="7886700" cy="2272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7087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22E1-20A5-4F96-B6A6-3A5FC7B36A0F}"/>
              </a:ext>
            </a:extLst>
          </p:cNvPr>
          <p:cNvSpPr>
            <a:spLocks noGrp="1"/>
          </p:cNvSpPr>
          <p:nvPr>
            <p:ph type="title"/>
          </p:nvPr>
        </p:nvSpPr>
        <p:spPr/>
        <p:txBody>
          <a:bodyPr/>
          <a:lstStyle/>
          <a:p>
            <a:r>
              <a:rPr lang="en-IN" b="1" dirty="0">
                <a:solidFill>
                  <a:srgbClr val="FF0000"/>
                </a:solidFill>
              </a:rPr>
              <a:t>Comparison of CNN Architectures</a:t>
            </a:r>
            <a:endParaRPr lang="en-IN" dirty="0"/>
          </a:p>
        </p:txBody>
      </p:sp>
      <p:pic>
        <p:nvPicPr>
          <p:cNvPr id="6146" name="Picture 2">
            <a:extLst>
              <a:ext uri="{FF2B5EF4-FFF2-40B4-BE49-F238E27FC236}">
                <a16:creationId xmlns:a16="http://schemas.microsoft.com/office/drawing/2014/main" id="{EA294962-4BEB-4AB4-A725-41F6733006B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63012" y="2226469"/>
            <a:ext cx="7217977" cy="3263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1664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DD4DC-038C-4034-9B60-421BD431166E}"/>
              </a:ext>
            </a:extLst>
          </p:cNvPr>
          <p:cNvSpPr>
            <a:spLocks noGrp="1"/>
          </p:cNvSpPr>
          <p:nvPr>
            <p:ph type="title"/>
          </p:nvPr>
        </p:nvSpPr>
        <p:spPr/>
        <p:txBody>
          <a:bodyPr/>
          <a:lstStyle/>
          <a:p>
            <a:r>
              <a:rPr lang="en-IN" b="1" dirty="0">
                <a:solidFill>
                  <a:srgbClr val="FF0000"/>
                </a:solidFill>
              </a:rPr>
              <a:t>Legend</a:t>
            </a:r>
          </a:p>
        </p:txBody>
      </p:sp>
      <p:pic>
        <p:nvPicPr>
          <p:cNvPr id="7170" name="Picture 2">
            <a:extLst>
              <a:ext uri="{FF2B5EF4-FFF2-40B4-BE49-F238E27FC236}">
                <a16:creationId xmlns:a16="http://schemas.microsoft.com/office/drawing/2014/main" id="{737511FA-2CAC-48F3-9320-97F5D10BE5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1308" y="2104805"/>
            <a:ext cx="7809926" cy="3622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948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CB215-8EF0-4733-911E-309086D27F4C}"/>
              </a:ext>
            </a:extLst>
          </p:cNvPr>
          <p:cNvSpPr>
            <a:spLocks noGrp="1"/>
          </p:cNvSpPr>
          <p:nvPr>
            <p:ph type="title"/>
          </p:nvPr>
        </p:nvSpPr>
        <p:spPr/>
        <p:txBody>
          <a:bodyPr/>
          <a:lstStyle/>
          <a:p>
            <a:r>
              <a:rPr lang="en-IN" b="1" dirty="0">
                <a:solidFill>
                  <a:srgbClr val="FF0000"/>
                </a:solidFill>
              </a:rPr>
              <a:t>LeNet5 (1998)</a:t>
            </a:r>
          </a:p>
        </p:txBody>
      </p:sp>
      <p:pic>
        <p:nvPicPr>
          <p:cNvPr id="1026" name="Picture 2">
            <a:extLst>
              <a:ext uri="{FF2B5EF4-FFF2-40B4-BE49-F238E27FC236}">
                <a16:creationId xmlns:a16="http://schemas.microsoft.com/office/drawing/2014/main" id="{6F689ADC-F8BC-41BA-9016-C3E0A17B23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72349" y="2355560"/>
            <a:ext cx="6979444" cy="17787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5F0C8CB-2820-4DCB-B90F-838E15F32BAB}"/>
              </a:ext>
            </a:extLst>
          </p:cNvPr>
          <p:cNvSpPr txBox="1"/>
          <p:nvPr/>
        </p:nvSpPr>
        <p:spPr>
          <a:xfrm>
            <a:off x="921544" y="4050471"/>
            <a:ext cx="6899214" cy="1061829"/>
          </a:xfrm>
          <a:prstGeom prst="rect">
            <a:avLst/>
          </a:prstGeom>
          <a:noFill/>
        </p:spPr>
        <p:txBody>
          <a:bodyPr wrap="square">
            <a:spAutoFit/>
          </a:bodyPr>
          <a:lstStyle/>
          <a:p>
            <a:pPr marL="342900" indent="-342900">
              <a:buFont typeface="Arial" panose="020B0604020202020204" pitchFamily="34" charset="0"/>
              <a:buChar char="•"/>
            </a:pPr>
            <a:r>
              <a:rPr lang="en-US" sz="2100" dirty="0">
                <a:solidFill>
                  <a:srgbClr val="292929"/>
                </a:solidFill>
                <a:latin typeface="charter"/>
              </a:rPr>
              <a:t>LeNet-5 is one of the simplest architectures. </a:t>
            </a:r>
          </a:p>
          <a:p>
            <a:pPr marL="342900" indent="-342900">
              <a:buFont typeface="Arial" panose="020B0604020202020204" pitchFamily="34" charset="0"/>
              <a:buChar char="•"/>
            </a:pPr>
            <a:r>
              <a:rPr lang="en-US" sz="2100" dirty="0">
                <a:solidFill>
                  <a:srgbClr val="292929"/>
                </a:solidFill>
                <a:latin typeface="charter"/>
              </a:rPr>
              <a:t>It has 2 convolutional and 3 fully-connected layers</a:t>
            </a:r>
          </a:p>
          <a:p>
            <a:pPr marL="342900" indent="-342900">
              <a:buFont typeface="Arial" panose="020B0604020202020204" pitchFamily="34" charset="0"/>
              <a:buChar char="•"/>
            </a:pPr>
            <a:r>
              <a:rPr lang="en-US" sz="2100" dirty="0">
                <a:solidFill>
                  <a:srgbClr val="292929"/>
                </a:solidFill>
                <a:latin typeface="charter"/>
              </a:rPr>
              <a:t>This architecture has about </a:t>
            </a:r>
            <a:r>
              <a:rPr lang="en-US" sz="2100" b="1" dirty="0">
                <a:solidFill>
                  <a:srgbClr val="292929"/>
                </a:solidFill>
                <a:latin typeface="charter"/>
              </a:rPr>
              <a:t>60,000 parameters</a:t>
            </a:r>
            <a:r>
              <a:rPr lang="en-US" sz="2100" dirty="0">
                <a:solidFill>
                  <a:srgbClr val="292929"/>
                </a:solidFill>
                <a:latin typeface="charter"/>
              </a:rPr>
              <a:t>. </a:t>
            </a:r>
            <a:endParaRPr lang="en-IN" sz="2100" dirty="0"/>
          </a:p>
        </p:txBody>
      </p:sp>
    </p:spTree>
    <p:extLst>
      <p:ext uri="{BB962C8B-B14F-4D97-AF65-F5344CB8AC3E}">
        <p14:creationId xmlns:p14="http://schemas.microsoft.com/office/powerpoint/2010/main" val="4373950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72DAD-E8D9-4E21-8514-22A86B097EF9}"/>
              </a:ext>
            </a:extLst>
          </p:cNvPr>
          <p:cNvSpPr>
            <a:spLocks noGrp="1"/>
          </p:cNvSpPr>
          <p:nvPr>
            <p:ph type="title"/>
          </p:nvPr>
        </p:nvSpPr>
        <p:spPr/>
        <p:txBody>
          <a:bodyPr/>
          <a:lstStyle/>
          <a:p>
            <a:r>
              <a:rPr lang="en-IN" b="1" dirty="0" err="1">
                <a:solidFill>
                  <a:srgbClr val="FF0000"/>
                </a:solidFill>
              </a:rPr>
              <a:t>AlexNet</a:t>
            </a:r>
            <a:r>
              <a:rPr lang="en-IN" b="1" dirty="0">
                <a:solidFill>
                  <a:srgbClr val="FF0000"/>
                </a:solidFill>
              </a:rPr>
              <a:t> (2012)</a:t>
            </a:r>
          </a:p>
        </p:txBody>
      </p:sp>
      <p:pic>
        <p:nvPicPr>
          <p:cNvPr id="2050" name="Picture 2">
            <a:extLst>
              <a:ext uri="{FF2B5EF4-FFF2-40B4-BE49-F238E27FC236}">
                <a16:creationId xmlns:a16="http://schemas.microsoft.com/office/drawing/2014/main" id="{C4516989-941F-4799-A602-FA8048DD4D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3076486"/>
            <a:ext cx="7886700" cy="1563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7780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E5488-56D0-46B8-A8FE-AC9832505CB8}"/>
              </a:ext>
            </a:extLst>
          </p:cNvPr>
          <p:cNvSpPr>
            <a:spLocks noGrp="1"/>
          </p:cNvSpPr>
          <p:nvPr>
            <p:ph type="title"/>
          </p:nvPr>
        </p:nvSpPr>
        <p:spPr/>
        <p:txBody>
          <a:bodyPr/>
          <a:lstStyle/>
          <a:p>
            <a:r>
              <a:rPr lang="en-IN" b="1" dirty="0" err="1">
                <a:solidFill>
                  <a:srgbClr val="FF0000"/>
                </a:solidFill>
              </a:rPr>
              <a:t>AlexNet</a:t>
            </a:r>
            <a:r>
              <a:rPr lang="en-IN" b="1" dirty="0">
                <a:solidFill>
                  <a:srgbClr val="FF0000"/>
                </a:solidFill>
              </a:rPr>
              <a:t> (2012)</a:t>
            </a:r>
            <a:endParaRPr lang="en-IN" dirty="0"/>
          </a:p>
        </p:txBody>
      </p:sp>
      <p:sp>
        <p:nvSpPr>
          <p:cNvPr id="3" name="Content Placeholder 2">
            <a:extLst>
              <a:ext uri="{FF2B5EF4-FFF2-40B4-BE49-F238E27FC236}">
                <a16:creationId xmlns:a16="http://schemas.microsoft.com/office/drawing/2014/main" id="{7E1E7ED4-148D-4D77-9F29-0D5957023CAE}"/>
              </a:ext>
            </a:extLst>
          </p:cNvPr>
          <p:cNvSpPr>
            <a:spLocks noGrp="1"/>
          </p:cNvSpPr>
          <p:nvPr>
            <p:ph idx="1"/>
          </p:nvPr>
        </p:nvSpPr>
        <p:spPr/>
        <p:txBody>
          <a:bodyPr/>
          <a:lstStyle/>
          <a:p>
            <a:pPr algn="l"/>
            <a:r>
              <a:rPr lang="en-US" b="0" i="0" dirty="0" err="1">
                <a:solidFill>
                  <a:srgbClr val="292929"/>
                </a:solidFill>
                <a:effectLst/>
                <a:latin typeface="charter"/>
              </a:rPr>
              <a:t>AlexNet</a:t>
            </a:r>
            <a:r>
              <a:rPr lang="en-US" b="0" i="0" dirty="0">
                <a:solidFill>
                  <a:srgbClr val="292929"/>
                </a:solidFill>
                <a:effectLst/>
                <a:latin typeface="charter"/>
              </a:rPr>
              <a:t> has 8 layers — 5 convolutional and 3 fully-connected.</a:t>
            </a:r>
          </a:p>
          <a:p>
            <a:pPr algn="l"/>
            <a:r>
              <a:rPr lang="en-US" b="0" i="0" dirty="0">
                <a:solidFill>
                  <a:srgbClr val="292929"/>
                </a:solidFill>
                <a:effectLst/>
                <a:latin typeface="charter"/>
              </a:rPr>
              <a:t>With </a:t>
            </a:r>
            <a:r>
              <a:rPr lang="en-US" b="1" i="0" dirty="0">
                <a:solidFill>
                  <a:srgbClr val="292929"/>
                </a:solidFill>
                <a:effectLst/>
                <a:latin typeface="charter"/>
              </a:rPr>
              <a:t>60M parameters</a:t>
            </a:r>
            <a:endParaRPr lang="en-US" dirty="0">
              <a:solidFill>
                <a:srgbClr val="292929"/>
              </a:solidFill>
              <a:latin typeface="charter"/>
            </a:endParaRPr>
          </a:p>
          <a:p>
            <a:pPr marL="0" indent="0">
              <a:buNone/>
            </a:pPr>
            <a:endParaRPr lang="en-US" b="1" dirty="0">
              <a:solidFill>
                <a:srgbClr val="292929"/>
              </a:solidFill>
              <a:latin typeface="charter"/>
            </a:endParaRPr>
          </a:p>
          <a:p>
            <a:pPr marL="0" indent="0">
              <a:buNone/>
            </a:pPr>
            <a:r>
              <a:rPr lang="en-US" b="1" i="0" dirty="0" err="1">
                <a:solidFill>
                  <a:srgbClr val="292929"/>
                </a:solidFill>
                <a:effectLst/>
                <a:latin typeface="charter"/>
              </a:rPr>
              <a:t>Novelity</a:t>
            </a:r>
            <a:endParaRPr lang="en-US" b="0" i="0" dirty="0">
              <a:solidFill>
                <a:srgbClr val="292929"/>
              </a:solidFill>
              <a:effectLst/>
              <a:latin typeface="charter"/>
            </a:endParaRPr>
          </a:p>
          <a:p>
            <a:pPr algn="l">
              <a:buFont typeface="+mj-lt"/>
              <a:buAutoNum type="arabicPeriod"/>
            </a:pPr>
            <a:r>
              <a:rPr lang="en-US" dirty="0">
                <a:solidFill>
                  <a:srgbClr val="292929"/>
                </a:solidFill>
                <a:latin typeface="charter"/>
              </a:rPr>
              <a:t>F</a:t>
            </a:r>
            <a:r>
              <a:rPr lang="en-US" b="0" i="0" dirty="0">
                <a:solidFill>
                  <a:srgbClr val="292929"/>
                </a:solidFill>
                <a:effectLst/>
                <a:latin typeface="charter"/>
              </a:rPr>
              <a:t>irst to implement Rectified Linear Units (</a:t>
            </a:r>
            <a:r>
              <a:rPr lang="en-US" b="0" i="0" dirty="0" err="1">
                <a:solidFill>
                  <a:srgbClr val="292929"/>
                </a:solidFill>
                <a:effectLst/>
                <a:latin typeface="charter"/>
              </a:rPr>
              <a:t>ReLUs</a:t>
            </a:r>
            <a:r>
              <a:rPr lang="en-US" b="0" i="0" dirty="0">
                <a:solidFill>
                  <a:srgbClr val="292929"/>
                </a:solidFill>
                <a:effectLst/>
                <a:latin typeface="charter"/>
              </a:rPr>
              <a:t>) as activation functions.</a:t>
            </a:r>
          </a:p>
          <a:p>
            <a:pPr algn="l">
              <a:buFont typeface="+mj-lt"/>
              <a:buAutoNum type="arabicPeriod"/>
            </a:pPr>
            <a:r>
              <a:rPr lang="en-US" b="0" i="0" dirty="0">
                <a:solidFill>
                  <a:srgbClr val="292929"/>
                </a:solidFill>
                <a:effectLst/>
                <a:latin typeface="charter"/>
              </a:rPr>
              <a:t>Dropout.</a:t>
            </a:r>
          </a:p>
          <a:p>
            <a:endParaRPr lang="en-IN" dirty="0"/>
          </a:p>
        </p:txBody>
      </p:sp>
    </p:spTree>
    <p:extLst>
      <p:ext uri="{BB962C8B-B14F-4D97-AF65-F5344CB8AC3E}">
        <p14:creationId xmlns:p14="http://schemas.microsoft.com/office/powerpoint/2010/main" val="2476327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28806"/>
            <a:ext cx="7886700" cy="1198171"/>
          </a:xfrm>
        </p:spPr>
        <p:txBody>
          <a:bodyPr>
            <a:normAutofit/>
          </a:bodyPr>
          <a:lstStyle/>
          <a:p>
            <a:pPr lvl="0" algn="ctr">
              <a:lnSpc>
                <a:spcPct val="100000"/>
              </a:lnSpc>
            </a:pPr>
            <a:r>
              <a:rPr lang="en-GB" altLang="en-US" sz="3600" b="1" dirty="0">
                <a:solidFill>
                  <a:srgbClr val="FF0000"/>
                </a:solidFill>
                <a:latin typeface="Calibri"/>
                <a:ea typeface="+mn-ea"/>
                <a:cs typeface="+mn-cs"/>
              </a:rPr>
              <a:t>Multilayer Perceptron (MLP)</a:t>
            </a:r>
            <a:br>
              <a:rPr lang="en-GB" altLang="en-US" sz="3600" b="1" dirty="0">
                <a:solidFill>
                  <a:srgbClr val="FF0000"/>
                </a:solidFill>
                <a:latin typeface="Calibri"/>
                <a:ea typeface="+mn-ea"/>
                <a:cs typeface="+mn-cs"/>
              </a:rPr>
            </a:br>
            <a:endParaRPr lang="en-US" sz="3600" b="1" dirty="0"/>
          </a:p>
        </p:txBody>
      </p:sp>
      <p:sp>
        <p:nvSpPr>
          <p:cNvPr id="3" name="Content Placeholder 2"/>
          <p:cNvSpPr>
            <a:spLocks noGrp="1"/>
          </p:cNvSpPr>
          <p:nvPr>
            <p:ph idx="1"/>
          </p:nvPr>
        </p:nvSpPr>
        <p:spPr/>
        <p:txBody>
          <a:bodyPr/>
          <a:lstStyle/>
          <a:p>
            <a:pPr marL="0" indent="0">
              <a:buNone/>
            </a:pPr>
            <a:endParaRPr lang="en-US" altLang="en-US" i="1" dirty="0">
              <a:sym typeface="Symbol" panose="05050102010706020507" pitchFamily="18" charset="2"/>
            </a:endParaRPr>
          </a:p>
          <a:p>
            <a:endParaRPr lang="en-US" dirty="0"/>
          </a:p>
        </p:txBody>
      </p:sp>
      <p:sp>
        <p:nvSpPr>
          <p:cNvPr id="4" name="Date Placeholder 3"/>
          <p:cNvSpPr>
            <a:spLocks noGrp="1"/>
          </p:cNvSpPr>
          <p:nvPr>
            <p:ph type="dt" sz="half" idx="10"/>
          </p:nvPr>
        </p:nvSpPr>
        <p:spPr/>
        <p:txBody>
          <a:bodyPr/>
          <a:lstStyle/>
          <a:p>
            <a:fld id="{4AFF1884-60C3-441C-BDB9-EB1118076936}" type="datetime1">
              <a:rPr lang="en-US" smtClean="0"/>
              <a:t>4/29/2022</a:t>
            </a:fld>
            <a:endParaRPr lang="en-US" dirty="0"/>
          </a:p>
        </p:txBody>
      </p:sp>
      <p:sp>
        <p:nvSpPr>
          <p:cNvPr id="5" name="Slide Number Placeholder 4"/>
          <p:cNvSpPr>
            <a:spLocks noGrp="1"/>
          </p:cNvSpPr>
          <p:nvPr>
            <p:ph type="sldNum" sz="quarter" idx="12"/>
          </p:nvPr>
        </p:nvSpPr>
        <p:spPr/>
        <p:txBody>
          <a:bodyPr/>
          <a:lstStyle/>
          <a:p>
            <a:fld id="{28FE0516-50B9-46E1-A8D9-1B5778713E50}" type="slidenum">
              <a:rPr lang="en-US" smtClean="0"/>
              <a:t>8</a:t>
            </a:fld>
            <a:endParaRPr lang="en-US" dirty="0"/>
          </a:p>
        </p:txBody>
      </p:sp>
      <p:graphicFrame>
        <p:nvGraphicFramePr>
          <p:cNvPr id="6" name="Object 4"/>
          <p:cNvGraphicFramePr>
            <a:graphicFrameLocks noChangeAspect="1"/>
          </p:cNvGraphicFramePr>
          <p:nvPr/>
        </p:nvGraphicFramePr>
        <p:xfrm>
          <a:off x="707231" y="1870077"/>
          <a:ext cx="3957638" cy="1162050"/>
        </p:xfrm>
        <a:graphic>
          <a:graphicData uri="http://schemas.openxmlformats.org/presentationml/2006/ole">
            <mc:AlternateContent xmlns:mc="http://schemas.openxmlformats.org/markup-compatibility/2006">
              <mc:Choice xmlns:v="urn:schemas-microsoft-com:vml" Requires="v">
                <p:oleObj spid="_x0000_s3134" name="Equation" r:id="rId3" imgW="1600200" imgH="469900" progId="Equation.3">
                  <p:embed/>
                </p:oleObj>
              </mc:Choice>
              <mc:Fallback>
                <p:oleObj name="Equation" r:id="rId3" imgW="1600200" imgH="469900" progId="Equation.3">
                  <p:embed/>
                  <p:pic>
                    <p:nvPicPr>
                      <p:cNvPr id="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231" y="1870077"/>
                        <a:ext cx="3957638" cy="1162050"/>
                      </a:xfrm>
                      <a:prstGeom prst="rect">
                        <a:avLst/>
                      </a:prstGeom>
                      <a:solidFill>
                        <a:schemeClr val="bg1"/>
                      </a:solidFill>
                      <a:ln>
                        <a:noFill/>
                      </a:ln>
                      <a:effectLst/>
                    </p:spPr>
                  </p:pic>
                </p:oleObj>
              </mc:Fallback>
            </mc:AlternateContent>
          </a:graphicData>
        </a:graphic>
      </p:graphicFrame>
      <p:graphicFrame>
        <p:nvGraphicFramePr>
          <p:cNvPr id="7" name="Object 3"/>
          <p:cNvGraphicFramePr>
            <a:graphicFrameLocks noChangeAspect="1"/>
          </p:cNvGraphicFramePr>
          <p:nvPr/>
        </p:nvGraphicFramePr>
        <p:xfrm>
          <a:off x="707231" y="3021092"/>
          <a:ext cx="5557838" cy="1506537"/>
        </p:xfrm>
        <a:graphic>
          <a:graphicData uri="http://schemas.openxmlformats.org/presentationml/2006/ole">
            <mc:AlternateContent xmlns:mc="http://schemas.openxmlformats.org/markup-compatibility/2006">
              <mc:Choice xmlns:v="urn:schemas-microsoft-com:vml" Requires="v">
                <p:oleObj spid="_x0000_s3135" name="Equation" r:id="rId5" imgW="3568700" imgH="965200" progId="Equation.3">
                  <p:embed/>
                </p:oleObj>
              </mc:Choice>
              <mc:Fallback>
                <p:oleObj name="Equation" r:id="rId5" imgW="3568700" imgH="965200" progId="Equation.3">
                  <p:embed/>
                  <p:pic>
                    <p:nvPicPr>
                      <p:cNvPr id="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231" y="3021092"/>
                        <a:ext cx="5557838" cy="1506537"/>
                      </a:xfrm>
                      <a:prstGeom prst="rect">
                        <a:avLst/>
                      </a:prstGeom>
                      <a:solidFill>
                        <a:schemeClr val="bg1"/>
                      </a:solidFill>
                      <a:ln>
                        <a:noFill/>
                      </a:ln>
                      <a:effectLst/>
                    </p:spPr>
                  </p:pic>
                </p:oleObj>
              </mc:Fallback>
            </mc:AlternateContent>
          </a:graphicData>
        </a:graphic>
      </p:graphicFrame>
      <p:graphicFrame>
        <p:nvGraphicFramePr>
          <p:cNvPr id="8" name="Object 4"/>
          <p:cNvGraphicFramePr>
            <a:graphicFrameLocks noChangeAspect="1"/>
          </p:cNvGraphicFramePr>
          <p:nvPr/>
        </p:nvGraphicFramePr>
        <p:xfrm>
          <a:off x="707231" y="4527629"/>
          <a:ext cx="3168650" cy="936625"/>
        </p:xfrm>
        <a:graphic>
          <a:graphicData uri="http://schemas.openxmlformats.org/presentationml/2006/ole">
            <mc:AlternateContent xmlns:mc="http://schemas.openxmlformats.org/markup-compatibility/2006">
              <mc:Choice xmlns:v="urn:schemas-microsoft-com:vml" Requires="v">
                <p:oleObj spid="_x0000_s3136" name="Equation" r:id="rId7" imgW="1459866" imgH="431613" progId="Equation.3">
                  <p:embed/>
                </p:oleObj>
              </mc:Choice>
              <mc:Fallback>
                <p:oleObj name="Equation" r:id="rId7" imgW="1459866" imgH="431613" progId="Equation.3">
                  <p:embed/>
                  <p:pic>
                    <p:nvPicPr>
                      <p:cNvPr id="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231" y="4527629"/>
                        <a:ext cx="3168650" cy="936625"/>
                      </a:xfrm>
                      <a:prstGeom prst="rect">
                        <a:avLst/>
                      </a:prstGeom>
                      <a:solidFill>
                        <a:schemeClr val="bg1"/>
                      </a:solidFill>
                      <a:ln>
                        <a:noFill/>
                      </a:ln>
                      <a:effectLst/>
                    </p:spPr>
                  </p:pic>
                </p:oleObj>
              </mc:Fallback>
            </mc:AlternateContent>
          </a:graphicData>
        </a:graphic>
      </p:graphicFrame>
      <p:graphicFrame>
        <p:nvGraphicFramePr>
          <p:cNvPr id="9" name="Object 5"/>
          <p:cNvGraphicFramePr>
            <a:graphicFrameLocks noChangeAspect="1"/>
          </p:cNvGraphicFramePr>
          <p:nvPr/>
        </p:nvGraphicFramePr>
        <p:xfrm>
          <a:off x="707231" y="5377174"/>
          <a:ext cx="4767262" cy="1206500"/>
        </p:xfrm>
        <a:graphic>
          <a:graphicData uri="http://schemas.openxmlformats.org/presentationml/2006/ole">
            <mc:AlternateContent xmlns:mc="http://schemas.openxmlformats.org/markup-compatibility/2006">
              <mc:Choice xmlns:v="urn:schemas-microsoft-com:vml" Requires="v">
                <p:oleObj spid="_x0000_s3137" name="Equation" r:id="rId9" imgW="2311400" imgH="660400" progId="Equation.3">
                  <p:embed/>
                </p:oleObj>
              </mc:Choice>
              <mc:Fallback>
                <p:oleObj name="Equation" r:id="rId9" imgW="2311400" imgH="660400" progId="Equation.3">
                  <p:embed/>
                  <p:pic>
                    <p:nvPicPr>
                      <p:cNvPr id="9"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231" y="5377174"/>
                        <a:ext cx="4767262" cy="1206500"/>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38362113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E9309-8649-4E6C-99D5-A71BD141D082}"/>
              </a:ext>
            </a:extLst>
          </p:cNvPr>
          <p:cNvSpPr>
            <a:spLocks noGrp="1"/>
          </p:cNvSpPr>
          <p:nvPr>
            <p:ph type="title"/>
          </p:nvPr>
        </p:nvSpPr>
        <p:spPr/>
        <p:txBody>
          <a:bodyPr/>
          <a:lstStyle/>
          <a:p>
            <a:r>
              <a:rPr lang="en-IN" b="1" dirty="0">
                <a:solidFill>
                  <a:srgbClr val="FF0000"/>
                </a:solidFill>
              </a:rPr>
              <a:t>VGG-16 (2014)</a:t>
            </a:r>
          </a:p>
        </p:txBody>
      </p:sp>
      <p:pic>
        <p:nvPicPr>
          <p:cNvPr id="3074" name="Picture 2">
            <a:extLst>
              <a:ext uri="{FF2B5EF4-FFF2-40B4-BE49-F238E27FC236}">
                <a16:creationId xmlns:a16="http://schemas.microsoft.com/office/drawing/2014/main" id="{52BC1DAA-058E-489D-8C9F-92999BA40A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3118329"/>
            <a:ext cx="7886700" cy="147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1314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A65E3-8ED6-4749-BCC3-788E35FC21A3}"/>
              </a:ext>
            </a:extLst>
          </p:cNvPr>
          <p:cNvSpPr>
            <a:spLocks noGrp="1"/>
          </p:cNvSpPr>
          <p:nvPr>
            <p:ph type="title"/>
          </p:nvPr>
        </p:nvSpPr>
        <p:spPr/>
        <p:txBody>
          <a:bodyPr/>
          <a:lstStyle/>
          <a:p>
            <a:r>
              <a:rPr lang="en-IN" b="1" dirty="0">
                <a:solidFill>
                  <a:srgbClr val="FF0000"/>
                </a:solidFill>
              </a:rPr>
              <a:t>VGG-16 (2014)</a:t>
            </a:r>
            <a:endParaRPr lang="en-IN" dirty="0"/>
          </a:p>
        </p:txBody>
      </p:sp>
      <p:sp>
        <p:nvSpPr>
          <p:cNvPr id="3" name="Content Placeholder 2">
            <a:extLst>
              <a:ext uri="{FF2B5EF4-FFF2-40B4-BE49-F238E27FC236}">
                <a16:creationId xmlns:a16="http://schemas.microsoft.com/office/drawing/2014/main" id="{F4474687-0602-43A7-A813-F151A8D78AA6}"/>
              </a:ext>
            </a:extLst>
          </p:cNvPr>
          <p:cNvSpPr>
            <a:spLocks noGrp="1"/>
          </p:cNvSpPr>
          <p:nvPr>
            <p:ph idx="1"/>
          </p:nvPr>
        </p:nvSpPr>
        <p:spPr>
          <a:xfrm>
            <a:off x="628650" y="2017835"/>
            <a:ext cx="7886700" cy="3831248"/>
          </a:xfrm>
        </p:spPr>
        <p:txBody>
          <a:bodyPr>
            <a:normAutofit fontScale="85000" lnSpcReduction="20000"/>
          </a:bodyPr>
          <a:lstStyle/>
          <a:p>
            <a:pPr algn="l"/>
            <a:r>
              <a:rPr lang="en-US" b="0" i="0" dirty="0">
                <a:solidFill>
                  <a:srgbClr val="292929"/>
                </a:solidFill>
                <a:effectLst/>
                <a:latin typeface="charter"/>
              </a:rPr>
              <a:t>Deeper CNNs </a:t>
            </a:r>
          </a:p>
          <a:p>
            <a:pPr algn="l"/>
            <a:r>
              <a:rPr lang="en-US" b="0" i="0" dirty="0">
                <a:solidFill>
                  <a:srgbClr val="292929"/>
                </a:solidFill>
                <a:effectLst/>
                <a:latin typeface="charter"/>
              </a:rPr>
              <a:t>Visual Geometry Group (VGG) suggested the VGG-16 which has 13 convolutional and 3 fully-connected layers.</a:t>
            </a:r>
          </a:p>
          <a:p>
            <a:pPr algn="l"/>
            <a:r>
              <a:rPr lang="en-US" b="0" i="0" dirty="0">
                <a:solidFill>
                  <a:srgbClr val="292929"/>
                </a:solidFill>
                <a:effectLst/>
                <a:latin typeface="charter"/>
              </a:rPr>
              <a:t> This network stacks more layers onto </a:t>
            </a:r>
            <a:r>
              <a:rPr lang="en-US" b="0" i="0" dirty="0" err="1">
                <a:solidFill>
                  <a:srgbClr val="292929"/>
                </a:solidFill>
                <a:effectLst/>
                <a:latin typeface="charter"/>
              </a:rPr>
              <a:t>AlexNet</a:t>
            </a:r>
            <a:r>
              <a:rPr lang="en-US" b="0" i="0" dirty="0">
                <a:solidFill>
                  <a:srgbClr val="292929"/>
                </a:solidFill>
                <a:effectLst/>
                <a:latin typeface="charter"/>
              </a:rPr>
              <a:t>, and use smaller size filters (2×2 and 3×3). </a:t>
            </a:r>
          </a:p>
          <a:p>
            <a:pPr algn="l"/>
            <a:r>
              <a:rPr lang="en-US" b="0" i="0" dirty="0">
                <a:solidFill>
                  <a:srgbClr val="292929"/>
                </a:solidFill>
                <a:effectLst/>
                <a:latin typeface="charter"/>
              </a:rPr>
              <a:t>It consists of </a:t>
            </a:r>
            <a:r>
              <a:rPr lang="en-US" b="1" i="0" dirty="0">
                <a:solidFill>
                  <a:srgbClr val="292929"/>
                </a:solidFill>
                <a:effectLst/>
                <a:latin typeface="charter"/>
              </a:rPr>
              <a:t>138M</a:t>
            </a:r>
            <a:r>
              <a:rPr lang="en-US" b="0" i="0" dirty="0">
                <a:solidFill>
                  <a:srgbClr val="292929"/>
                </a:solidFill>
                <a:effectLst/>
                <a:latin typeface="charter"/>
              </a:rPr>
              <a:t> </a:t>
            </a:r>
            <a:r>
              <a:rPr lang="en-US" b="1" i="0" dirty="0">
                <a:solidFill>
                  <a:srgbClr val="292929"/>
                </a:solidFill>
                <a:effectLst/>
                <a:latin typeface="charter"/>
              </a:rPr>
              <a:t>parameters</a:t>
            </a:r>
            <a:r>
              <a:rPr lang="en-US" b="0" i="0" dirty="0">
                <a:solidFill>
                  <a:srgbClr val="292929"/>
                </a:solidFill>
                <a:effectLst/>
                <a:latin typeface="charter"/>
              </a:rPr>
              <a:t> and </a:t>
            </a:r>
            <a:r>
              <a:rPr lang="en-US" dirty="0">
                <a:solidFill>
                  <a:srgbClr val="292929"/>
                </a:solidFill>
                <a:latin typeface="charter"/>
              </a:rPr>
              <a:t>uses </a:t>
            </a:r>
            <a:r>
              <a:rPr lang="en-US" b="0" i="0" dirty="0">
                <a:solidFill>
                  <a:srgbClr val="292929"/>
                </a:solidFill>
                <a:effectLst/>
                <a:latin typeface="charter"/>
              </a:rPr>
              <a:t>about 500MB.</a:t>
            </a:r>
          </a:p>
          <a:p>
            <a:pPr algn="l"/>
            <a:r>
              <a:rPr lang="en-US" b="0" i="0" dirty="0">
                <a:solidFill>
                  <a:srgbClr val="292929"/>
                </a:solidFill>
                <a:effectLst/>
                <a:latin typeface="charter"/>
              </a:rPr>
              <a:t>They also designed a deeper variant, VGG-19.</a:t>
            </a:r>
          </a:p>
          <a:p>
            <a:pPr algn="l"/>
            <a:endParaRPr lang="en-US" b="0" i="0" dirty="0">
              <a:solidFill>
                <a:srgbClr val="292929"/>
              </a:solidFill>
              <a:effectLst/>
              <a:latin typeface="charter"/>
            </a:endParaRPr>
          </a:p>
          <a:p>
            <a:pPr marL="0" indent="0">
              <a:buNone/>
            </a:pPr>
            <a:r>
              <a:rPr lang="en-US" b="1" i="0" dirty="0" err="1">
                <a:solidFill>
                  <a:srgbClr val="292929"/>
                </a:solidFill>
                <a:effectLst/>
                <a:latin typeface="charter"/>
              </a:rPr>
              <a:t>Novel</a:t>
            </a:r>
            <a:r>
              <a:rPr lang="en-US" b="1" dirty="0" err="1">
                <a:solidFill>
                  <a:srgbClr val="292929"/>
                </a:solidFill>
                <a:latin typeface="charter"/>
              </a:rPr>
              <a:t>ity</a:t>
            </a:r>
            <a:endParaRPr lang="en-US" b="0" i="0" dirty="0">
              <a:solidFill>
                <a:srgbClr val="292929"/>
              </a:solidFill>
              <a:effectLst/>
              <a:latin typeface="charter"/>
            </a:endParaRPr>
          </a:p>
          <a:p>
            <a:r>
              <a:rPr lang="en-US" b="0" i="0" dirty="0">
                <a:solidFill>
                  <a:srgbClr val="292929"/>
                </a:solidFill>
                <a:effectLst/>
                <a:latin typeface="charter"/>
              </a:rPr>
              <a:t>Designing of </a:t>
            </a:r>
            <a:r>
              <a:rPr lang="en-US" b="0" i="1" dirty="0">
                <a:solidFill>
                  <a:srgbClr val="292929"/>
                </a:solidFill>
                <a:effectLst/>
                <a:latin typeface="charter"/>
              </a:rPr>
              <a:t>deeper</a:t>
            </a:r>
            <a:r>
              <a:rPr lang="en-US" b="0" i="0" dirty="0">
                <a:solidFill>
                  <a:srgbClr val="292929"/>
                </a:solidFill>
                <a:effectLst/>
                <a:latin typeface="charter"/>
              </a:rPr>
              <a:t> networks (roughly twice as deep as </a:t>
            </a:r>
            <a:r>
              <a:rPr lang="en-US" b="0" i="0" dirty="0" err="1">
                <a:solidFill>
                  <a:srgbClr val="292929"/>
                </a:solidFill>
                <a:effectLst/>
                <a:latin typeface="charter"/>
              </a:rPr>
              <a:t>AlexNet</a:t>
            </a:r>
            <a:r>
              <a:rPr lang="en-US" b="0" i="0" dirty="0">
                <a:solidFill>
                  <a:srgbClr val="292929"/>
                </a:solidFill>
                <a:effectLst/>
                <a:latin typeface="charter"/>
              </a:rPr>
              <a:t>).</a:t>
            </a:r>
            <a:endParaRPr lang="en-IN" dirty="0"/>
          </a:p>
        </p:txBody>
      </p:sp>
    </p:spTree>
    <p:extLst>
      <p:ext uri="{BB962C8B-B14F-4D97-AF65-F5344CB8AC3E}">
        <p14:creationId xmlns:p14="http://schemas.microsoft.com/office/powerpoint/2010/main" val="8331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EBB88-476D-4CBB-888D-602628E86CE9}"/>
              </a:ext>
            </a:extLst>
          </p:cNvPr>
          <p:cNvSpPr>
            <a:spLocks noGrp="1"/>
          </p:cNvSpPr>
          <p:nvPr>
            <p:ph type="title"/>
          </p:nvPr>
        </p:nvSpPr>
        <p:spPr>
          <a:xfrm>
            <a:off x="550619" y="933268"/>
            <a:ext cx="7886700" cy="994172"/>
          </a:xfrm>
        </p:spPr>
        <p:txBody>
          <a:bodyPr/>
          <a:lstStyle/>
          <a:p>
            <a:r>
              <a:rPr lang="en-IN" b="1" dirty="0">
                <a:solidFill>
                  <a:srgbClr val="FF0000"/>
                </a:solidFill>
              </a:rPr>
              <a:t>Inception-v1 (2014)</a:t>
            </a:r>
          </a:p>
        </p:txBody>
      </p:sp>
      <p:pic>
        <p:nvPicPr>
          <p:cNvPr id="8194" name="Picture 2">
            <a:extLst>
              <a:ext uri="{FF2B5EF4-FFF2-40B4-BE49-F238E27FC236}">
                <a16:creationId xmlns:a16="http://schemas.microsoft.com/office/drawing/2014/main" id="{146E49CD-3C66-4588-B1C1-96AC8C7D1A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0618" y="1635370"/>
            <a:ext cx="8114201" cy="409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1657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FB377-F095-49F9-B124-2A422747CD48}"/>
              </a:ext>
            </a:extLst>
          </p:cNvPr>
          <p:cNvSpPr>
            <a:spLocks noGrp="1"/>
          </p:cNvSpPr>
          <p:nvPr>
            <p:ph type="title"/>
          </p:nvPr>
        </p:nvSpPr>
        <p:spPr/>
        <p:txBody>
          <a:bodyPr/>
          <a:lstStyle/>
          <a:p>
            <a:r>
              <a:rPr lang="en-IN" b="1" dirty="0">
                <a:solidFill>
                  <a:srgbClr val="FF0000"/>
                </a:solidFill>
              </a:rPr>
              <a:t>Inception-v1 (2014)</a:t>
            </a:r>
            <a:endParaRPr lang="en-IN" dirty="0"/>
          </a:p>
        </p:txBody>
      </p:sp>
      <p:sp>
        <p:nvSpPr>
          <p:cNvPr id="3" name="Content Placeholder 2">
            <a:extLst>
              <a:ext uri="{FF2B5EF4-FFF2-40B4-BE49-F238E27FC236}">
                <a16:creationId xmlns:a16="http://schemas.microsoft.com/office/drawing/2014/main" id="{820FCEB7-2EE9-4831-B01D-E41ECC9F2A47}"/>
              </a:ext>
            </a:extLst>
          </p:cNvPr>
          <p:cNvSpPr>
            <a:spLocks noGrp="1"/>
          </p:cNvSpPr>
          <p:nvPr>
            <p:ph idx="1"/>
          </p:nvPr>
        </p:nvSpPr>
        <p:spPr>
          <a:xfrm>
            <a:off x="237393" y="1826602"/>
            <a:ext cx="8645036" cy="4029075"/>
          </a:xfrm>
        </p:spPr>
        <p:txBody>
          <a:bodyPr>
            <a:noAutofit/>
          </a:bodyPr>
          <a:lstStyle/>
          <a:p>
            <a:pPr algn="l"/>
            <a:r>
              <a:rPr lang="en-US" sz="1800" dirty="0">
                <a:solidFill>
                  <a:srgbClr val="292929"/>
                </a:solidFill>
                <a:latin typeface="charter"/>
              </a:rPr>
              <a:t>This 22-layer architecture with </a:t>
            </a:r>
            <a:r>
              <a:rPr lang="en-US" sz="1800" b="1" dirty="0">
                <a:solidFill>
                  <a:srgbClr val="292929"/>
                </a:solidFill>
                <a:latin typeface="charter"/>
              </a:rPr>
              <a:t>5M</a:t>
            </a:r>
            <a:r>
              <a:rPr lang="en-US" sz="1800" dirty="0">
                <a:solidFill>
                  <a:srgbClr val="292929"/>
                </a:solidFill>
                <a:latin typeface="charter"/>
              </a:rPr>
              <a:t> parameters</a:t>
            </a:r>
          </a:p>
          <a:p>
            <a:pPr algn="l"/>
            <a:r>
              <a:rPr lang="en-US" sz="1800" dirty="0">
                <a:solidFill>
                  <a:srgbClr val="292929"/>
                </a:solidFill>
                <a:latin typeface="charter"/>
              </a:rPr>
              <a:t>Here, the Network In Network approach is heavily used. This is done by means of ‘Inception modules’. The design of the architecture of an Inception module is a product of research on approximating sparse structures. </a:t>
            </a:r>
          </a:p>
          <a:p>
            <a:pPr algn="l"/>
            <a:r>
              <a:rPr lang="en-US" sz="1800" dirty="0">
                <a:solidFill>
                  <a:srgbClr val="292929"/>
                </a:solidFill>
                <a:latin typeface="charter"/>
              </a:rPr>
              <a:t>Each module presents 3 ideas:</a:t>
            </a:r>
          </a:p>
          <a:p>
            <a:pPr algn="l">
              <a:buFont typeface="+mj-lt"/>
              <a:buAutoNum type="arabicPeriod"/>
            </a:pPr>
            <a:r>
              <a:rPr lang="en-US" sz="1800" dirty="0">
                <a:solidFill>
                  <a:srgbClr val="292929"/>
                </a:solidFill>
                <a:latin typeface="charter"/>
              </a:rPr>
              <a:t> Having </a:t>
            </a:r>
            <a:r>
              <a:rPr lang="en-US" sz="1800" b="1" dirty="0">
                <a:solidFill>
                  <a:srgbClr val="292929"/>
                </a:solidFill>
                <a:latin typeface="charter"/>
              </a:rPr>
              <a:t>parallel towers</a:t>
            </a:r>
            <a:r>
              <a:rPr lang="en-US" sz="1800" dirty="0">
                <a:solidFill>
                  <a:srgbClr val="292929"/>
                </a:solidFill>
                <a:latin typeface="charter"/>
              </a:rPr>
              <a:t> of convolutions with different filters, followed by concatenation, captures different features at 1×1, 3×3 and 5×5, thereby ‘clustering’ them. </a:t>
            </a:r>
          </a:p>
          <a:p>
            <a:pPr algn="l">
              <a:buFont typeface="+mj-lt"/>
              <a:buAutoNum type="arabicPeriod"/>
            </a:pPr>
            <a:r>
              <a:rPr lang="en-US" sz="1800" dirty="0">
                <a:solidFill>
                  <a:srgbClr val="292929"/>
                </a:solidFill>
                <a:latin typeface="charter"/>
              </a:rPr>
              <a:t> 1×1 convolutions are used for dimensionality reduction to remove computational bottlenecks.</a:t>
            </a:r>
          </a:p>
          <a:p>
            <a:pPr algn="l">
              <a:buFont typeface="+mj-lt"/>
              <a:buAutoNum type="arabicPeriod"/>
            </a:pPr>
            <a:r>
              <a:rPr lang="en-US" sz="1800" dirty="0">
                <a:solidFill>
                  <a:srgbClr val="292929"/>
                </a:solidFill>
                <a:latin typeface="charter"/>
              </a:rPr>
              <a:t> Due to the activation function from 1×1 convolution, its addition also adds nonlinearity. </a:t>
            </a:r>
          </a:p>
          <a:p>
            <a:pPr marL="0" indent="0">
              <a:buNone/>
            </a:pPr>
            <a:r>
              <a:rPr lang="en-US" sz="1800" b="1" dirty="0" err="1">
                <a:latin typeface="medium-content-sans-serif-font"/>
              </a:rPr>
              <a:t>Novelity</a:t>
            </a:r>
            <a:endParaRPr lang="en-US" sz="1800" b="1" dirty="0">
              <a:latin typeface="medium-content-sans-serif-font"/>
            </a:endParaRPr>
          </a:p>
          <a:p>
            <a:r>
              <a:rPr lang="en-US" sz="1800" dirty="0">
                <a:solidFill>
                  <a:srgbClr val="292929"/>
                </a:solidFill>
                <a:latin typeface="charter"/>
              </a:rPr>
              <a:t>Building networks using modules/blocks. Instead of stacking convolutional layers, stack modules or blocks, within which are convolutional layers are used. </a:t>
            </a:r>
          </a:p>
          <a:p>
            <a:pPr marL="0" indent="0">
              <a:buNone/>
            </a:pPr>
            <a:br>
              <a:rPr lang="en-US" sz="1800" dirty="0">
                <a:latin typeface="medium-content-sans-serif-font"/>
              </a:rPr>
            </a:br>
            <a:endParaRPr lang="en-IN" sz="1800" dirty="0"/>
          </a:p>
        </p:txBody>
      </p:sp>
    </p:spTree>
    <p:extLst>
      <p:ext uri="{BB962C8B-B14F-4D97-AF65-F5344CB8AC3E}">
        <p14:creationId xmlns:p14="http://schemas.microsoft.com/office/powerpoint/2010/main" val="42245862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BA3D1-0FC8-4134-A9F5-9BEA3CCF9C30}"/>
              </a:ext>
            </a:extLst>
          </p:cNvPr>
          <p:cNvSpPr>
            <a:spLocks noGrp="1"/>
          </p:cNvSpPr>
          <p:nvPr>
            <p:ph type="title"/>
          </p:nvPr>
        </p:nvSpPr>
        <p:spPr/>
        <p:txBody>
          <a:bodyPr/>
          <a:lstStyle/>
          <a:p>
            <a:r>
              <a:rPr lang="en-IN" b="1" dirty="0">
                <a:solidFill>
                  <a:srgbClr val="FF0000"/>
                </a:solidFill>
              </a:rPr>
              <a:t>ResNet50 (2015)</a:t>
            </a:r>
          </a:p>
        </p:txBody>
      </p:sp>
      <p:pic>
        <p:nvPicPr>
          <p:cNvPr id="4098" name="Picture 2">
            <a:extLst>
              <a:ext uri="{FF2B5EF4-FFF2-40B4-BE49-F238E27FC236}">
                <a16:creationId xmlns:a16="http://schemas.microsoft.com/office/drawing/2014/main" id="{6E62EDA5-6FBF-4807-A7EC-6C2D6D499CF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9156" y="1991458"/>
            <a:ext cx="8807570"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0254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45A42-F8B9-4635-8CA7-A580A55F3102}"/>
              </a:ext>
            </a:extLst>
          </p:cNvPr>
          <p:cNvSpPr>
            <a:spLocks noGrp="1"/>
          </p:cNvSpPr>
          <p:nvPr>
            <p:ph type="title"/>
          </p:nvPr>
        </p:nvSpPr>
        <p:spPr/>
        <p:txBody>
          <a:bodyPr/>
          <a:lstStyle/>
          <a:p>
            <a:r>
              <a:rPr lang="en-IN" b="1" dirty="0">
                <a:solidFill>
                  <a:srgbClr val="FF0000"/>
                </a:solidFill>
              </a:rPr>
              <a:t>ResNet50 (2015)</a:t>
            </a:r>
            <a:endParaRPr lang="en-IN" dirty="0"/>
          </a:p>
        </p:txBody>
      </p:sp>
      <p:sp>
        <p:nvSpPr>
          <p:cNvPr id="3" name="Content Placeholder 2">
            <a:extLst>
              <a:ext uri="{FF2B5EF4-FFF2-40B4-BE49-F238E27FC236}">
                <a16:creationId xmlns:a16="http://schemas.microsoft.com/office/drawing/2014/main" id="{6F81B5F9-D549-42D5-AACA-39CC5AF45B5A}"/>
              </a:ext>
            </a:extLst>
          </p:cNvPr>
          <p:cNvSpPr>
            <a:spLocks noGrp="1"/>
          </p:cNvSpPr>
          <p:nvPr>
            <p:ph idx="1"/>
          </p:nvPr>
        </p:nvSpPr>
        <p:spPr/>
        <p:txBody>
          <a:bodyPr>
            <a:normAutofit lnSpcReduction="10000"/>
          </a:bodyPr>
          <a:lstStyle/>
          <a:p>
            <a:pPr algn="l"/>
            <a:r>
              <a:rPr lang="en-US" dirty="0">
                <a:solidFill>
                  <a:srgbClr val="292929"/>
                </a:solidFill>
                <a:latin typeface="charter"/>
              </a:rPr>
              <a:t>I</a:t>
            </a:r>
            <a:r>
              <a:rPr lang="en-US" b="0" i="0" dirty="0">
                <a:solidFill>
                  <a:srgbClr val="292929"/>
                </a:solidFill>
                <a:effectLst/>
                <a:latin typeface="charter"/>
              </a:rPr>
              <a:t>ncreasing number of layers in the design, and achieving better performance. </a:t>
            </a:r>
          </a:p>
          <a:p>
            <a:pPr algn="l"/>
            <a:r>
              <a:rPr lang="en-US" b="0" i="0" dirty="0">
                <a:solidFill>
                  <a:srgbClr val="292929"/>
                </a:solidFill>
                <a:effectLst/>
                <a:latin typeface="charter"/>
              </a:rPr>
              <a:t>But “with the network depth increasing, accuracy gets saturated and then degrades rapidly.” </a:t>
            </a:r>
          </a:p>
          <a:p>
            <a:pPr algn="l"/>
            <a:r>
              <a:rPr lang="en-US" b="0" i="0" dirty="0">
                <a:solidFill>
                  <a:srgbClr val="292929"/>
                </a:solidFill>
                <a:effectLst/>
                <a:latin typeface="charter"/>
              </a:rPr>
              <a:t>Used skip connections while building deeper models.</a:t>
            </a:r>
          </a:p>
          <a:p>
            <a:pPr algn="l"/>
            <a:r>
              <a:rPr lang="en-US" b="0" i="0" dirty="0" err="1">
                <a:solidFill>
                  <a:srgbClr val="292929"/>
                </a:solidFill>
                <a:effectLst/>
                <a:latin typeface="charter"/>
              </a:rPr>
              <a:t>ResNet</a:t>
            </a:r>
            <a:r>
              <a:rPr lang="en-US" b="0" i="0" dirty="0">
                <a:solidFill>
                  <a:srgbClr val="292929"/>
                </a:solidFill>
                <a:effectLst/>
                <a:latin typeface="charter"/>
              </a:rPr>
              <a:t> utilized batch normalization.</a:t>
            </a:r>
          </a:p>
          <a:p>
            <a:pPr algn="l"/>
            <a:r>
              <a:rPr lang="en-US" b="0" i="0" dirty="0">
                <a:solidFill>
                  <a:srgbClr val="292929"/>
                </a:solidFill>
                <a:effectLst/>
                <a:latin typeface="charter"/>
              </a:rPr>
              <a:t>ResNet-50</a:t>
            </a:r>
            <a:r>
              <a:rPr lang="en-US" dirty="0">
                <a:solidFill>
                  <a:srgbClr val="292929"/>
                </a:solidFill>
                <a:latin typeface="charter"/>
              </a:rPr>
              <a:t> has </a:t>
            </a:r>
            <a:r>
              <a:rPr lang="en-US" b="0" i="0" dirty="0">
                <a:solidFill>
                  <a:srgbClr val="292929"/>
                </a:solidFill>
                <a:effectLst/>
                <a:latin typeface="charter"/>
              </a:rPr>
              <a:t> </a:t>
            </a:r>
            <a:r>
              <a:rPr lang="en-US" b="1" i="0" dirty="0">
                <a:solidFill>
                  <a:srgbClr val="292929"/>
                </a:solidFill>
                <a:effectLst/>
                <a:latin typeface="charter"/>
              </a:rPr>
              <a:t>26M</a:t>
            </a:r>
            <a:r>
              <a:rPr lang="en-US" b="0" i="0" dirty="0">
                <a:solidFill>
                  <a:srgbClr val="292929"/>
                </a:solidFill>
                <a:effectLst/>
                <a:latin typeface="charter"/>
              </a:rPr>
              <a:t> parameters.</a:t>
            </a:r>
          </a:p>
          <a:p>
            <a:pPr algn="l"/>
            <a:r>
              <a:rPr lang="en-US" b="0" i="0" dirty="0">
                <a:solidFill>
                  <a:srgbClr val="292929"/>
                </a:solidFill>
                <a:effectLst/>
                <a:latin typeface="charter"/>
              </a:rPr>
              <a:t>The basic building block for </a:t>
            </a:r>
            <a:r>
              <a:rPr lang="en-US" b="0" i="0" dirty="0" err="1">
                <a:solidFill>
                  <a:srgbClr val="292929"/>
                </a:solidFill>
                <a:effectLst/>
                <a:latin typeface="charter"/>
              </a:rPr>
              <a:t>ResNets</a:t>
            </a:r>
            <a:r>
              <a:rPr lang="en-US" b="0" i="0" dirty="0">
                <a:solidFill>
                  <a:srgbClr val="292929"/>
                </a:solidFill>
                <a:effectLst/>
                <a:latin typeface="charter"/>
              </a:rPr>
              <a:t> are the conv and identity blocks. </a:t>
            </a:r>
          </a:p>
          <a:p>
            <a:endParaRPr lang="en-IN" dirty="0"/>
          </a:p>
        </p:txBody>
      </p:sp>
    </p:spTree>
    <p:extLst>
      <p:ext uri="{BB962C8B-B14F-4D97-AF65-F5344CB8AC3E}">
        <p14:creationId xmlns:p14="http://schemas.microsoft.com/office/powerpoint/2010/main" val="9300799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73B2-2D41-4A4F-B1D5-900BC1E459B0}"/>
              </a:ext>
            </a:extLst>
          </p:cNvPr>
          <p:cNvSpPr>
            <a:spLocks noGrp="1"/>
          </p:cNvSpPr>
          <p:nvPr>
            <p:ph type="title"/>
          </p:nvPr>
        </p:nvSpPr>
        <p:spPr/>
        <p:txBody>
          <a:bodyPr/>
          <a:lstStyle/>
          <a:p>
            <a:r>
              <a:rPr lang="en-IN" b="1" dirty="0">
                <a:solidFill>
                  <a:srgbClr val="FF0000"/>
                </a:solidFill>
              </a:rPr>
              <a:t>ResNet50 (2015)</a:t>
            </a:r>
            <a:endParaRPr lang="en-IN" dirty="0"/>
          </a:p>
        </p:txBody>
      </p:sp>
      <p:sp>
        <p:nvSpPr>
          <p:cNvPr id="3" name="Content Placeholder 2">
            <a:extLst>
              <a:ext uri="{FF2B5EF4-FFF2-40B4-BE49-F238E27FC236}">
                <a16:creationId xmlns:a16="http://schemas.microsoft.com/office/drawing/2014/main" id="{4074744F-DC0D-455A-9C15-E5EC53AC65AD}"/>
              </a:ext>
            </a:extLst>
          </p:cNvPr>
          <p:cNvSpPr>
            <a:spLocks noGrp="1"/>
          </p:cNvSpPr>
          <p:nvPr>
            <p:ph idx="1"/>
          </p:nvPr>
        </p:nvSpPr>
        <p:spPr/>
        <p:txBody>
          <a:bodyPr/>
          <a:lstStyle/>
          <a:p>
            <a:pPr marL="0" indent="0">
              <a:buNone/>
            </a:pPr>
            <a:r>
              <a:rPr lang="en-US" b="1" i="1" dirty="0" err="1">
                <a:solidFill>
                  <a:srgbClr val="292929"/>
                </a:solidFill>
                <a:effectLst/>
                <a:latin typeface="charter"/>
              </a:rPr>
              <a:t>Novelity</a:t>
            </a:r>
            <a:endParaRPr lang="en-US" b="1" i="1" dirty="0">
              <a:solidFill>
                <a:srgbClr val="292929"/>
              </a:solidFill>
              <a:effectLst/>
              <a:latin typeface="charter"/>
            </a:endParaRPr>
          </a:p>
          <a:p>
            <a:r>
              <a:rPr lang="en-US" b="0" i="1" dirty="0" err="1">
                <a:solidFill>
                  <a:srgbClr val="292929"/>
                </a:solidFill>
                <a:effectLst/>
                <a:latin typeface="charter"/>
              </a:rPr>
              <a:t>Popularised</a:t>
            </a:r>
            <a:r>
              <a:rPr lang="en-US" b="0" i="0" dirty="0">
                <a:solidFill>
                  <a:srgbClr val="292929"/>
                </a:solidFill>
                <a:effectLst/>
                <a:latin typeface="charter"/>
              </a:rPr>
              <a:t> skip connections (they weren’t the first to use skip connections).</a:t>
            </a:r>
          </a:p>
          <a:p>
            <a:r>
              <a:rPr lang="en-US" b="0" i="0" dirty="0">
                <a:solidFill>
                  <a:srgbClr val="292929"/>
                </a:solidFill>
                <a:effectLst/>
                <a:latin typeface="charter"/>
              </a:rPr>
              <a:t>Designing even deeper CNNs (up to 152 layers) without compromising model’s </a:t>
            </a:r>
            <a:r>
              <a:rPr lang="en-US" b="0" i="0" dirty="0" err="1">
                <a:solidFill>
                  <a:srgbClr val="292929"/>
                </a:solidFill>
                <a:effectLst/>
                <a:latin typeface="charter"/>
              </a:rPr>
              <a:t>generalisation</a:t>
            </a:r>
            <a:r>
              <a:rPr lang="en-US" b="0" i="0" dirty="0">
                <a:solidFill>
                  <a:srgbClr val="292929"/>
                </a:solidFill>
                <a:effectLst/>
                <a:latin typeface="charter"/>
              </a:rPr>
              <a:t> power</a:t>
            </a:r>
          </a:p>
          <a:p>
            <a:r>
              <a:rPr lang="en-US" b="0" i="0" dirty="0">
                <a:solidFill>
                  <a:srgbClr val="292929"/>
                </a:solidFill>
                <a:effectLst/>
                <a:latin typeface="charter"/>
              </a:rPr>
              <a:t>Among the first to use batch </a:t>
            </a:r>
            <a:r>
              <a:rPr lang="en-US" b="0" i="0" dirty="0" err="1">
                <a:solidFill>
                  <a:srgbClr val="292929"/>
                </a:solidFill>
                <a:effectLst/>
                <a:latin typeface="charter"/>
              </a:rPr>
              <a:t>normalisation</a:t>
            </a:r>
            <a:r>
              <a:rPr lang="en-US" b="0" i="0" dirty="0">
                <a:solidFill>
                  <a:srgbClr val="292929"/>
                </a:solidFill>
                <a:effectLst/>
                <a:latin typeface="charter"/>
              </a:rPr>
              <a:t>.</a:t>
            </a:r>
          </a:p>
          <a:p>
            <a:endParaRPr lang="en-IN" dirty="0"/>
          </a:p>
        </p:txBody>
      </p:sp>
    </p:spTree>
    <p:extLst>
      <p:ext uri="{BB962C8B-B14F-4D97-AF65-F5344CB8AC3E}">
        <p14:creationId xmlns:p14="http://schemas.microsoft.com/office/powerpoint/2010/main" val="18188783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CNN applications</a:t>
            </a:r>
          </a:p>
        </p:txBody>
      </p:sp>
      <p:sp>
        <p:nvSpPr>
          <p:cNvPr id="3" name="Content Placeholder 2"/>
          <p:cNvSpPr>
            <a:spLocks noGrp="1"/>
          </p:cNvSpPr>
          <p:nvPr>
            <p:ph idx="1"/>
          </p:nvPr>
        </p:nvSpPr>
        <p:spPr/>
        <p:txBody>
          <a:bodyPr>
            <a:normAutofit lnSpcReduction="10000"/>
          </a:bodyPr>
          <a:lstStyle/>
          <a:p>
            <a:r>
              <a:rPr lang="en-US" dirty="0"/>
              <a:t>Transfer learning</a:t>
            </a:r>
          </a:p>
          <a:p>
            <a:r>
              <a:rPr lang="en-US" dirty="0"/>
              <a:t>Fine-tuning the CNN</a:t>
            </a:r>
          </a:p>
          <a:p>
            <a:pPr lvl="1"/>
            <a:r>
              <a:rPr lang="en-US" dirty="0"/>
              <a:t>Keep some early layers</a:t>
            </a:r>
          </a:p>
          <a:p>
            <a:pPr lvl="2"/>
            <a:r>
              <a:rPr lang="en-US" dirty="0"/>
              <a:t>Early layers contain more generic features, edges, color blobs</a:t>
            </a:r>
          </a:p>
          <a:p>
            <a:pPr lvl="2"/>
            <a:r>
              <a:rPr lang="en-US" dirty="0"/>
              <a:t>Common to many visual tasks</a:t>
            </a:r>
          </a:p>
          <a:p>
            <a:pPr lvl="1"/>
            <a:r>
              <a:rPr lang="en-US" dirty="0"/>
              <a:t>Fine-tune the later layers</a:t>
            </a:r>
          </a:p>
          <a:p>
            <a:pPr lvl="2"/>
            <a:r>
              <a:rPr lang="en-US" dirty="0"/>
              <a:t>More specific to the details of the class</a:t>
            </a:r>
          </a:p>
          <a:p>
            <a:r>
              <a:rPr lang="en-US" dirty="0"/>
              <a:t>CNN as feature extractor</a:t>
            </a:r>
          </a:p>
          <a:p>
            <a:pPr lvl="1"/>
            <a:r>
              <a:rPr lang="en-US" dirty="0"/>
              <a:t>Remove the last fully connected layer</a:t>
            </a:r>
          </a:p>
          <a:p>
            <a:pPr lvl="1"/>
            <a:r>
              <a:rPr lang="en-US" dirty="0"/>
              <a:t>A kind of descriptor or CNN codes for the image</a:t>
            </a:r>
          </a:p>
          <a:p>
            <a:pPr lvl="1"/>
            <a:r>
              <a:rPr lang="en-US" dirty="0" err="1"/>
              <a:t>AlexNet</a:t>
            </a:r>
            <a:r>
              <a:rPr lang="en-US" dirty="0"/>
              <a:t> gives a 4096 Dim descriptor</a:t>
            </a:r>
          </a:p>
        </p:txBody>
      </p:sp>
    </p:spTree>
    <p:extLst>
      <p:ext uri="{BB962C8B-B14F-4D97-AF65-F5344CB8AC3E}">
        <p14:creationId xmlns:p14="http://schemas.microsoft.com/office/powerpoint/2010/main" val="6507238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mn-lt"/>
              </a:rPr>
              <a:t>Challenges</a:t>
            </a:r>
          </a:p>
        </p:txBody>
      </p:sp>
      <p:sp>
        <p:nvSpPr>
          <p:cNvPr id="3" name="Content Placeholder 2"/>
          <p:cNvSpPr>
            <a:spLocks noGrp="1"/>
          </p:cNvSpPr>
          <p:nvPr>
            <p:ph idx="1"/>
          </p:nvPr>
        </p:nvSpPr>
        <p:spPr/>
        <p:txBody>
          <a:bodyPr/>
          <a:lstStyle/>
          <a:p>
            <a:endParaRPr lang="en-US" dirty="0"/>
          </a:p>
          <a:p>
            <a:r>
              <a:rPr lang="en-US" sz="3200" dirty="0"/>
              <a:t>How to decide the number of hidden layers and nodes?</a:t>
            </a:r>
          </a:p>
          <a:p>
            <a:r>
              <a:rPr lang="en-US" sz="3200" dirty="0"/>
              <a:t>Choosing suitable deep learning architecture for a given data</a:t>
            </a:r>
          </a:p>
          <a:p>
            <a:r>
              <a:rPr lang="en-US" sz="3200" dirty="0"/>
              <a:t>Choosing suitable error and activation function</a:t>
            </a:r>
          </a:p>
          <a:p>
            <a:endParaRPr lang="en-US" dirty="0"/>
          </a:p>
        </p:txBody>
      </p:sp>
      <p:sp>
        <p:nvSpPr>
          <p:cNvPr id="4" name="Date Placeholder 3"/>
          <p:cNvSpPr>
            <a:spLocks noGrp="1"/>
          </p:cNvSpPr>
          <p:nvPr>
            <p:ph type="dt" sz="half" idx="10"/>
          </p:nvPr>
        </p:nvSpPr>
        <p:spPr/>
        <p:txBody>
          <a:bodyPr/>
          <a:lstStyle/>
          <a:p>
            <a:fld id="{4AFF1884-60C3-441C-BDB9-EB1118076936}" type="datetime1">
              <a:rPr lang="en-US" smtClean="0"/>
              <a:t>4/29/2022</a:t>
            </a:fld>
            <a:endParaRPr lang="en-US" dirty="0"/>
          </a:p>
        </p:txBody>
      </p:sp>
      <p:sp>
        <p:nvSpPr>
          <p:cNvPr id="5" name="Slide Number Placeholder 4"/>
          <p:cNvSpPr>
            <a:spLocks noGrp="1"/>
          </p:cNvSpPr>
          <p:nvPr>
            <p:ph type="sldNum" sz="quarter" idx="12"/>
          </p:nvPr>
        </p:nvSpPr>
        <p:spPr/>
        <p:txBody>
          <a:bodyPr/>
          <a:lstStyle/>
          <a:p>
            <a:fld id="{28FE0516-50B9-46E1-A8D9-1B5778713E50}" type="slidenum">
              <a:rPr lang="en-US" smtClean="0"/>
              <a:t>88</a:t>
            </a:fld>
            <a:endParaRPr lang="en-US" dirty="0"/>
          </a:p>
        </p:txBody>
      </p:sp>
    </p:spTree>
    <p:extLst>
      <p:ext uri="{BB962C8B-B14F-4D97-AF65-F5344CB8AC3E}">
        <p14:creationId xmlns:p14="http://schemas.microsoft.com/office/powerpoint/2010/main" val="6850371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mn-lt"/>
              </a:rPr>
              <a:t>Challenges</a:t>
            </a:r>
          </a:p>
        </p:txBody>
      </p:sp>
      <p:sp>
        <p:nvSpPr>
          <p:cNvPr id="3" name="Content Placeholder 2"/>
          <p:cNvSpPr>
            <a:spLocks noGrp="1"/>
          </p:cNvSpPr>
          <p:nvPr>
            <p:ph idx="1"/>
          </p:nvPr>
        </p:nvSpPr>
        <p:spPr/>
        <p:txBody>
          <a:bodyPr/>
          <a:lstStyle/>
          <a:p>
            <a:endParaRPr lang="en-US" dirty="0"/>
          </a:p>
          <a:p>
            <a:r>
              <a:rPr lang="en-US" dirty="0"/>
              <a:t>Deep Learning from high volume of data</a:t>
            </a:r>
          </a:p>
          <a:p>
            <a:r>
              <a:rPr lang="en-US" dirty="0"/>
              <a:t>Deep Learning for high variety of data</a:t>
            </a:r>
          </a:p>
          <a:p>
            <a:r>
              <a:rPr lang="en-US" dirty="0"/>
              <a:t>Deep Learning with fast moving and steaming data</a:t>
            </a:r>
          </a:p>
          <a:p>
            <a:r>
              <a:rPr lang="en-US" dirty="0"/>
              <a:t>Scalability of the model</a:t>
            </a:r>
          </a:p>
          <a:p>
            <a:r>
              <a:rPr lang="en-US" dirty="0"/>
              <a:t>Distributed computing of data</a:t>
            </a:r>
          </a:p>
          <a:p>
            <a:endParaRPr lang="en-US" dirty="0"/>
          </a:p>
        </p:txBody>
      </p:sp>
      <p:sp>
        <p:nvSpPr>
          <p:cNvPr id="4" name="Date Placeholder 3"/>
          <p:cNvSpPr>
            <a:spLocks noGrp="1"/>
          </p:cNvSpPr>
          <p:nvPr>
            <p:ph type="dt" sz="half" idx="10"/>
          </p:nvPr>
        </p:nvSpPr>
        <p:spPr/>
        <p:txBody>
          <a:bodyPr/>
          <a:lstStyle/>
          <a:p>
            <a:fld id="{4AFF1884-60C3-441C-BDB9-EB1118076936}" type="datetime1">
              <a:rPr lang="en-US" smtClean="0"/>
              <a:t>4/29/2022</a:t>
            </a:fld>
            <a:endParaRPr lang="en-US" dirty="0"/>
          </a:p>
        </p:txBody>
      </p:sp>
      <p:sp>
        <p:nvSpPr>
          <p:cNvPr id="5" name="Slide Number Placeholder 4"/>
          <p:cNvSpPr>
            <a:spLocks noGrp="1"/>
          </p:cNvSpPr>
          <p:nvPr>
            <p:ph type="sldNum" sz="quarter" idx="12"/>
          </p:nvPr>
        </p:nvSpPr>
        <p:spPr/>
        <p:txBody>
          <a:bodyPr/>
          <a:lstStyle/>
          <a:p>
            <a:fld id="{28FE0516-50B9-46E1-A8D9-1B5778713E50}" type="slidenum">
              <a:rPr lang="en-US" smtClean="0"/>
              <a:t>89</a:t>
            </a:fld>
            <a:endParaRPr lang="en-US" dirty="0"/>
          </a:p>
        </p:txBody>
      </p:sp>
    </p:spTree>
    <p:extLst>
      <p:ext uri="{BB962C8B-B14F-4D97-AF65-F5344CB8AC3E}">
        <p14:creationId xmlns:p14="http://schemas.microsoft.com/office/powerpoint/2010/main" val="1210849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latin typeface="+mn-lt"/>
              </a:rPr>
              <a:t>Universal Function </a:t>
            </a:r>
            <a:r>
              <a:rPr lang="en-US" b="1" dirty="0" err="1">
                <a:solidFill>
                  <a:srgbClr val="FF0000"/>
                </a:solidFill>
                <a:latin typeface="+mn-lt"/>
              </a:rPr>
              <a:t>Approximator</a:t>
            </a:r>
            <a:endParaRPr lang="en-US" dirty="0">
              <a:latin typeface="+mn-lt"/>
            </a:endParaRPr>
          </a:p>
        </p:txBody>
      </p:sp>
      <p:sp>
        <p:nvSpPr>
          <p:cNvPr id="3" name="Content Placeholder 2"/>
          <p:cNvSpPr>
            <a:spLocks noGrp="1"/>
          </p:cNvSpPr>
          <p:nvPr>
            <p:ph idx="1"/>
          </p:nvPr>
        </p:nvSpPr>
        <p:spPr/>
        <p:txBody>
          <a:bodyPr/>
          <a:lstStyle/>
          <a:p>
            <a:pPr marL="0" indent="0">
              <a:buNone/>
            </a:pPr>
            <a:r>
              <a:rPr lang="en-US" dirty="0"/>
              <a:t>A one hidden layer FFNN with sufficiently large number of hidden nodes can approximate any function (</a:t>
            </a:r>
            <a:r>
              <a:rPr lang="en-US" dirty="0" err="1"/>
              <a:t>Hornik</a:t>
            </a:r>
            <a:r>
              <a:rPr lang="en-US" dirty="0"/>
              <a:t>, 1991)</a:t>
            </a:r>
          </a:p>
        </p:txBody>
      </p:sp>
      <p:sp>
        <p:nvSpPr>
          <p:cNvPr id="4" name="Date Placeholder 3"/>
          <p:cNvSpPr>
            <a:spLocks noGrp="1"/>
          </p:cNvSpPr>
          <p:nvPr>
            <p:ph type="dt" sz="half" idx="10"/>
          </p:nvPr>
        </p:nvSpPr>
        <p:spPr/>
        <p:txBody>
          <a:bodyPr/>
          <a:lstStyle/>
          <a:p>
            <a:fld id="{4AFF1884-60C3-441C-BDB9-EB1118076936}" type="datetime1">
              <a:rPr lang="en-US" smtClean="0"/>
              <a:t>4/29/2022</a:t>
            </a:fld>
            <a:endParaRPr lang="en-US" dirty="0"/>
          </a:p>
        </p:txBody>
      </p:sp>
      <p:sp>
        <p:nvSpPr>
          <p:cNvPr id="5" name="Slide Number Placeholder 4"/>
          <p:cNvSpPr>
            <a:spLocks noGrp="1"/>
          </p:cNvSpPr>
          <p:nvPr>
            <p:ph type="sldNum" sz="quarter" idx="12"/>
          </p:nvPr>
        </p:nvSpPr>
        <p:spPr/>
        <p:txBody>
          <a:bodyPr/>
          <a:lstStyle/>
          <a:p>
            <a:fld id="{28FE0516-50B9-46E1-A8D9-1B5778713E50}" type="slidenum">
              <a:rPr lang="en-US" smtClean="0"/>
              <a:t>9</a:t>
            </a:fld>
            <a:endParaRPr lang="en-US" dirty="0"/>
          </a:p>
        </p:txBody>
      </p:sp>
    </p:spTree>
    <p:extLst>
      <p:ext uri="{BB962C8B-B14F-4D97-AF65-F5344CB8AC3E}">
        <p14:creationId xmlns:p14="http://schemas.microsoft.com/office/powerpoint/2010/main" val="4058094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References</a:t>
            </a:r>
          </a:p>
        </p:txBody>
      </p:sp>
      <p:sp>
        <p:nvSpPr>
          <p:cNvPr id="3" name="Content Placeholder 2"/>
          <p:cNvSpPr>
            <a:spLocks noGrp="1"/>
          </p:cNvSpPr>
          <p:nvPr>
            <p:ph idx="1"/>
          </p:nvPr>
        </p:nvSpPr>
        <p:spPr/>
        <p:txBody>
          <a:bodyPr>
            <a:normAutofit fontScale="62500" lnSpcReduction="20000"/>
          </a:bodyPr>
          <a:lstStyle/>
          <a:p>
            <a:pPr>
              <a:lnSpc>
                <a:spcPct val="110000"/>
              </a:lnSpc>
            </a:pPr>
            <a:r>
              <a:rPr lang="sv-SE" altLang="en-US" dirty="0"/>
              <a:t>Neural Networks for Pattern Recognition”, Bishop, C.M., 1996</a:t>
            </a:r>
          </a:p>
          <a:p>
            <a:r>
              <a:rPr lang="en-US" altLang="zh-TW" dirty="0">
                <a:ea typeface="PMingLiU" panose="02020500000000000000" pitchFamily="18" charset="-120"/>
              </a:rPr>
              <a:t>Deep Belief Nets, 2007 NIPS</a:t>
            </a:r>
            <a:r>
              <a:rPr lang="zh-TW" altLang="en-US" dirty="0">
                <a:ea typeface="PMingLiU" panose="02020500000000000000" pitchFamily="18" charset="-120"/>
              </a:rPr>
              <a:t> </a:t>
            </a:r>
            <a:r>
              <a:rPr lang="en-US" altLang="zh-TW" dirty="0">
                <a:ea typeface="PMingLiU" panose="02020500000000000000" pitchFamily="18" charset="-120"/>
              </a:rPr>
              <a:t>tutorial ,  G . Hinton</a:t>
            </a:r>
          </a:p>
          <a:p>
            <a:r>
              <a:rPr lang="en-US" altLang="zh-TW" dirty="0">
                <a:ea typeface="PMingLiU" panose="02020500000000000000" pitchFamily="18" charset="-120"/>
              </a:rPr>
              <a:t>Slides adapted from Andrew NG and G . Hinton</a:t>
            </a:r>
          </a:p>
          <a:p>
            <a:r>
              <a:rPr lang="en-US" altLang="zh-TW" dirty="0">
                <a:ea typeface="PMingLiU" panose="02020500000000000000" pitchFamily="18" charset="-120"/>
                <a:hlinkClick r:id="rId2"/>
              </a:rPr>
              <a:t>https://www.macs.hw.ac.uk/~dwcorne/</a:t>
            </a:r>
            <a:endParaRPr lang="en-US" altLang="zh-TW" dirty="0">
              <a:ea typeface="PMingLiU" panose="02020500000000000000" pitchFamily="18" charset="-120"/>
            </a:endParaRPr>
          </a:p>
          <a:p>
            <a:r>
              <a:rPr lang="en-IN" dirty="0">
                <a:hlinkClick r:id="rId3"/>
              </a:rPr>
              <a:t>https://cs.uwaterloo.ca/~mli/</a:t>
            </a:r>
            <a:endParaRPr lang="en-IN" dirty="0"/>
          </a:p>
          <a:p>
            <a:r>
              <a:rPr lang="en-IN" dirty="0"/>
              <a:t>cs231n.stanford.edu/slides/2017/</a:t>
            </a:r>
          </a:p>
          <a:p>
            <a:r>
              <a:rPr lang="en-US" dirty="0"/>
              <a:t>Deep learning applications and challenges in big data </a:t>
            </a:r>
            <a:r>
              <a:rPr lang="en-US" dirty="0" err="1"/>
              <a:t>analyticsMM</a:t>
            </a:r>
            <a:r>
              <a:rPr lang="en-US" dirty="0"/>
              <a:t> </a:t>
            </a:r>
            <a:r>
              <a:rPr lang="en-US" dirty="0" err="1"/>
              <a:t>Najafabadi</a:t>
            </a:r>
            <a:r>
              <a:rPr lang="en-US" dirty="0"/>
              <a:t>, F </a:t>
            </a:r>
            <a:r>
              <a:rPr lang="en-US" dirty="0" err="1"/>
              <a:t>Villanustre</a:t>
            </a:r>
            <a:r>
              <a:rPr lang="en-US" dirty="0"/>
              <a:t>, TM </a:t>
            </a:r>
            <a:r>
              <a:rPr lang="en-US" dirty="0" err="1"/>
              <a:t>Khoshgoftaar</a:t>
            </a:r>
            <a:r>
              <a:rPr lang="en-US" dirty="0"/>
              <a:t>, N </a:t>
            </a:r>
            <a:r>
              <a:rPr lang="en-US" dirty="0" err="1"/>
              <a:t>Seliya</a:t>
            </a:r>
            <a:r>
              <a:rPr lang="en-US" dirty="0"/>
              <a:t>, R Wald, Journal of Big Data 2 (1), 1, 2015</a:t>
            </a:r>
          </a:p>
          <a:p>
            <a:r>
              <a:rPr lang="en-US" dirty="0" err="1"/>
              <a:t>Xue</a:t>
            </a:r>
            <a:r>
              <a:rPr lang="en-US" dirty="0"/>
              <a:t>-Wen-Chen and </a:t>
            </a:r>
            <a:r>
              <a:rPr lang="en-US" dirty="0" err="1"/>
              <a:t>Xiaotong</a:t>
            </a:r>
            <a:r>
              <a:rPr lang="en-US" dirty="0"/>
              <a:t> Lin, “big data deep learning: challenges and perspectives”, IEEE, 2, 514-525, 2014</a:t>
            </a:r>
          </a:p>
          <a:p>
            <a:r>
              <a:rPr lang="en-US" dirty="0">
                <a:hlinkClick r:id="rId4"/>
              </a:rPr>
              <a:t>https://machinelearningmastery.com/inspirational-applications-deep-learning/</a:t>
            </a:r>
            <a:endParaRPr lang="en-US" dirty="0"/>
          </a:p>
          <a:p>
            <a:r>
              <a:rPr lang="en-US" dirty="0"/>
              <a:t>https://data-flair.training/blogs/applications-of-deep-learning-with-python/</a:t>
            </a:r>
          </a:p>
          <a:p>
            <a:endParaRPr lang="en-IN" dirty="0"/>
          </a:p>
          <a:p>
            <a:endParaRPr lang="en-US" altLang="zh-TW" dirty="0">
              <a:ea typeface="PMingLiU" panose="02020500000000000000" pitchFamily="18" charset="-120"/>
            </a:endParaRPr>
          </a:p>
          <a:p>
            <a:pPr marL="0" indent="0">
              <a:buNone/>
            </a:pPr>
            <a:endParaRPr lang="en-US" dirty="0"/>
          </a:p>
        </p:txBody>
      </p:sp>
      <p:sp>
        <p:nvSpPr>
          <p:cNvPr id="4" name="Date Placeholder 3"/>
          <p:cNvSpPr>
            <a:spLocks noGrp="1"/>
          </p:cNvSpPr>
          <p:nvPr>
            <p:ph type="dt" sz="half" idx="10"/>
          </p:nvPr>
        </p:nvSpPr>
        <p:spPr/>
        <p:txBody>
          <a:bodyPr/>
          <a:lstStyle/>
          <a:p>
            <a:fld id="{4AFF1884-60C3-441C-BDB9-EB1118076936}" type="datetime1">
              <a:rPr lang="en-US" smtClean="0"/>
              <a:t>4/29/2022</a:t>
            </a:fld>
            <a:endParaRPr lang="en-US" dirty="0"/>
          </a:p>
        </p:txBody>
      </p:sp>
      <p:sp>
        <p:nvSpPr>
          <p:cNvPr id="5" name="Slide Number Placeholder 4"/>
          <p:cNvSpPr>
            <a:spLocks noGrp="1"/>
          </p:cNvSpPr>
          <p:nvPr>
            <p:ph type="sldNum" sz="quarter" idx="12"/>
          </p:nvPr>
        </p:nvSpPr>
        <p:spPr/>
        <p:txBody>
          <a:bodyPr/>
          <a:lstStyle/>
          <a:p>
            <a:fld id="{28FE0516-50B9-46E1-A8D9-1B5778713E50}" type="slidenum">
              <a:rPr lang="en-US" smtClean="0"/>
              <a:t>90</a:t>
            </a:fld>
            <a:endParaRPr lang="en-US" dirty="0"/>
          </a:p>
        </p:txBody>
      </p:sp>
    </p:spTree>
    <p:extLst>
      <p:ext uri="{BB962C8B-B14F-4D97-AF65-F5344CB8AC3E}">
        <p14:creationId xmlns:p14="http://schemas.microsoft.com/office/powerpoint/2010/main" val="6874638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349" y="2709081"/>
            <a:ext cx="7886700" cy="1325563"/>
          </a:xfrm>
        </p:spPr>
        <p:txBody>
          <a:bodyPr/>
          <a:lstStyle/>
          <a:p>
            <a:pPr algn="ctr"/>
            <a:r>
              <a:rPr lang="en-US" b="1" dirty="0">
                <a:solidFill>
                  <a:srgbClr val="FF0000"/>
                </a:solidFill>
                <a:latin typeface="+mn-lt"/>
              </a:rPr>
              <a:t>Thanks</a:t>
            </a:r>
          </a:p>
        </p:txBody>
      </p:sp>
      <p:sp>
        <p:nvSpPr>
          <p:cNvPr id="3" name="Date Placeholder 2"/>
          <p:cNvSpPr>
            <a:spLocks noGrp="1"/>
          </p:cNvSpPr>
          <p:nvPr>
            <p:ph type="dt" sz="half" idx="10"/>
          </p:nvPr>
        </p:nvSpPr>
        <p:spPr/>
        <p:txBody>
          <a:bodyPr/>
          <a:lstStyle/>
          <a:p>
            <a:fld id="{F47488AC-24C3-4CF3-AC06-36F01FC7687B}" type="datetime1">
              <a:rPr lang="en-US" smtClean="0"/>
              <a:t>4/29/2022</a:t>
            </a:fld>
            <a:endParaRPr lang="en-US" dirty="0"/>
          </a:p>
        </p:txBody>
      </p:sp>
      <p:sp>
        <p:nvSpPr>
          <p:cNvPr id="4" name="Slide Number Placeholder 3"/>
          <p:cNvSpPr>
            <a:spLocks noGrp="1"/>
          </p:cNvSpPr>
          <p:nvPr>
            <p:ph type="sldNum" sz="quarter" idx="12"/>
          </p:nvPr>
        </p:nvSpPr>
        <p:spPr/>
        <p:txBody>
          <a:bodyPr/>
          <a:lstStyle/>
          <a:p>
            <a:fld id="{28FE0516-50B9-46E1-A8D9-1B5778713E50}" type="slidenum">
              <a:rPr lang="en-US" smtClean="0"/>
              <a:t>91</a:t>
            </a:fld>
            <a:endParaRPr lang="en-US" dirty="0"/>
          </a:p>
        </p:txBody>
      </p:sp>
    </p:spTree>
    <p:extLst>
      <p:ext uri="{BB962C8B-B14F-4D97-AF65-F5344CB8AC3E}">
        <p14:creationId xmlns:p14="http://schemas.microsoft.com/office/powerpoint/2010/main" val="39582626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4B8C2-7538-4A79-AEFA-F83E5ABD8295}"/>
              </a:ext>
            </a:extLst>
          </p:cNvPr>
          <p:cNvSpPr>
            <a:spLocks noGrp="1"/>
          </p:cNvSpPr>
          <p:nvPr>
            <p:ph type="title"/>
          </p:nvPr>
        </p:nvSpPr>
        <p:spPr>
          <a:xfrm>
            <a:off x="884192" y="136524"/>
            <a:ext cx="7886700" cy="1325563"/>
          </a:xfrm>
        </p:spPr>
        <p:txBody>
          <a:bodyPr/>
          <a:lstStyle/>
          <a:p>
            <a:pPr algn="ctr"/>
            <a:r>
              <a:rPr lang="en-IN" b="1" dirty="0">
                <a:solidFill>
                  <a:srgbClr val="FF0000"/>
                </a:solidFill>
                <a:latin typeface="Tahoma" panose="020B0604030504040204" pitchFamily="34" charset="0"/>
                <a:ea typeface="Tahoma" panose="020B0604030504040204" pitchFamily="34" charset="0"/>
                <a:cs typeface="Tahoma" panose="020B0604030504040204" pitchFamily="34" charset="0"/>
              </a:rPr>
              <a:t>Parameter sharing</a:t>
            </a:r>
          </a:p>
        </p:txBody>
      </p:sp>
      <p:sp>
        <p:nvSpPr>
          <p:cNvPr id="3" name="Content Placeholder 2">
            <a:extLst>
              <a:ext uri="{FF2B5EF4-FFF2-40B4-BE49-F238E27FC236}">
                <a16:creationId xmlns:a16="http://schemas.microsoft.com/office/drawing/2014/main" id="{D4338F3B-8128-4BF2-93E6-EFB59031A1E6}"/>
              </a:ext>
            </a:extLst>
          </p:cNvPr>
          <p:cNvSpPr>
            <a:spLocks noGrp="1"/>
          </p:cNvSpPr>
          <p:nvPr>
            <p:ph idx="1"/>
          </p:nvPr>
        </p:nvSpPr>
        <p:spPr>
          <a:xfrm>
            <a:off x="274320" y="1157334"/>
            <a:ext cx="8869680" cy="5564142"/>
          </a:xfrm>
        </p:spPr>
        <p:txBody>
          <a:bodyPr>
            <a:noAutofit/>
          </a:bodyPr>
          <a:lstStyle/>
          <a:p>
            <a:r>
              <a:rPr lang="en-US" dirty="0"/>
              <a:t>Parameter sharing controls the number of parameters.</a:t>
            </a:r>
          </a:p>
          <a:p>
            <a:r>
              <a:rPr lang="en-US" dirty="0"/>
              <a:t>If there are 55*55*96 = 290,400 neurons in the first Conv Layer, and each has 11*11*3 = 363 weights and 1 bias. Together, this adds up to 290400 * 364 = 105,705,600 parameters on the first layer of the </a:t>
            </a:r>
            <a:r>
              <a:rPr lang="en-US" dirty="0" err="1"/>
              <a:t>ConvNet</a:t>
            </a:r>
            <a:r>
              <a:rPr lang="en-US" dirty="0"/>
              <a:t> alone. </a:t>
            </a:r>
          </a:p>
          <a:p>
            <a:r>
              <a:rPr lang="en-US" dirty="0"/>
              <a:t>Reduce by parameter sharing</a:t>
            </a:r>
          </a:p>
          <a:p>
            <a:r>
              <a:rPr lang="en-US" dirty="0"/>
              <a:t>Now have only 96 unique set of weights (one for each depth slice), for a total of 96*11*11*3 = 34,848 unique weights, or 34,944 parameters (+96 biases)</a:t>
            </a:r>
          </a:p>
          <a:p>
            <a:r>
              <a:rPr lang="en-US" dirty="0"/>
              <a:t>During backpropagation, every neuron in the volume will compute the gradient for its weights, but these gradients will be added up across each depth slice and only update a single set of weights per slice.</a:t>
            </a:r>
            <a:endParaRPr lang="en-IN" dirty="0"/>
          </a:p>
        </p:txBody>
      </p:sp>
      <p:sp>
        <p:nvSpPr>
          <p:cNvPr id="4" name="Date Placeholder 3">
            <a:extLst>
              <a:ext uri="{FF2B5EF4-FFF2-40B4-BE49-F238E27FC236}">
                <a16:creationId xmlns:a16="http://schemas.microsoft.com/office/drawing/2014/main" id="{C60E54F9-DE01-4CDC-8AE4-1001FC17509C}"/>
              </a:ext>
            </a:extLst>
          </p:cNvPr>
          <p:cNvSpPr>
            <a:spLocks noGrp="1"/>
          </p:cNvSpPr>
          <p:nvPr>
            <p:ph type="dt" sz="half" idx="10"/>
          </p:nvPr>
        </p:nvSpPr>
        <p:spPr/>
        <p:txBody>
          <a:bodyPr/>
          <a:lstStyle/>
          <a:p>
            <a:fld id="{4AFF1884-60C3-441C-BDB9-EB1118076936}" type="datetime1">
              <a:rPr lang="en-US" smtClean="0"/>
              <a:t>4/29/2022</a:t>
            </a:fld>
            <a:endParaRPr lang="en-US" dirty="0"/>
          </a:p>
        </p:txBody>
      </p:sp>
      <p:sp>
        <p:nvSpPr>
          <p:cNvPr id="5" name="Slide Number Placeholder 4">
            <a:extLst>
              <a:ext uri="{FF2B5EF4-FFF2-40B4-BE49-F238E27FC236}">
                <a16:creationId xmlns:a16="http://schemas.microsoft.com/office/drawing/2014/main" id="{F96630B7-6529-440F-A516-98D18FB0B435}"/>
              </a:ext>
            </a:extLst>
          </p:cNvPr>
          <p:cNvSpPr>
            <a:spLocks noGrp="1"/>
          </p:cNvSpPr>
          <p:nvPr>
            <p:ph type="sldNum" sz="quarter" idx="12"/>
          </p:nvPr>
        </p:nvSpPr>
        <p:spPr/>
        <p:txBody>
          <a:bodyPr/>
          <a:lstStyle/>
          <a:p>
            <a:fld id="{28FE0516-50B9-46E1-A8D9-1B5778713E50}" type="slidenum">
              <a:rPr lang="en-US" smtClean="0"/>
              <a:t>92</a:t>
            </a:fld>
            <a:endParaRPr lang="en-US" dirty="0"/>
          </a:p>
        </p:txBody>
      </p:sp>
    </p:spTree>
    <p:extLst>
      <p:ext uri="{BB962C8B-B14F-4D97-AF65-F5344CB8AC3E}">
        <p14:creationId xmlns:p14="http://schemas.microsoft.com/office/powerpoint/2010/main" val="22785095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F066A-917E-4B5C-B8FE-49CFB8986E8E}"/>
              </a:ext>
            </a:extLst>
          </p:cNvPr>
          <p:cNvSpPr>
            <a:spLocks noGrp="1"/>
          </p:cNvSpPr>
          <p:nvPr>
            <p:ph type="title"/>
          </p:nvPr>
        </p:nvSpPr>
        <p:spPr>
          <a:xfrm>
            <a:off x="314325" y="-163921"/>
            <a:ext cx="8869679" cy="1325563"/>
          </a:xfrm>
        </p:spPr>
        <p:txBody>
          <a:bodyPr/>
          <a:lstStyle/>
          <a:p>
            <a:r>
              <a:rPr lang="en-IN" b="1" dirty="0">
                <a:solidFill>
                  <a:srgbClr val="FF0000"/>
                </a:solidFill>
                <a:latin typeface="Tahoma" panose="020B0604030504040204" pitchFamily="34" charset="0"/>
                <a:ea typeface="Tahoma" panose="020B0604030504040204" pitchFamily="34" charset="0"/>
                <a:cs typeface="Tahoma" panose="020B0604030504040204" pitchFamily="34" charset="0"/>
              </a:rPr>
              <a:t>Summary of convolution layer</a:t>
            </a:r>
          </a:p>
        </p:txBody>
      </p:sp>
      <p:sp>
        <p:nvSpPr>
          <p:cNvPr id="3" name="Content Placeholder 2">
            <a:extLst>
              <a:ext uri="{FF2B5EF4-FFF2-40B4-BE49-F238E27FC236}">
                <a16:creationId xmlns:a16="http://schemas.microsoft.com/office/drawing/2014/main" id="{9A8A9DCB-24E2-4355-967E-0F206D20075B}"/>
              </a:ext>
            </a:extLst>
          </p:cNvPr>
          <p:cNvSpPr>
            <a:spLocks noGrp="1"/>
          </p:cNvSpPr>
          <p:nvPr>
            <p:ph idx="1"/>
          </p:nvPr>
        </p:nvSpPr>
        <p:spPr>
          <a:xfrm>
            <a:off x="169817" y="966652"/>
            <a:ext cx="8869679" cy="5754824"/>
          </a:xfrm>
        </p:spPr>
        <p:txBody>
          <a:bodyPr>
            <a:noAutofit/>
          </a:bodyPr>
          <a:lstStyle/>
          <a:p>
            <a:r>
              <a:rPr lang="en-US" dirty="0"/>
              <a:t>Accepts a volume of size W1×H1×D1</a:t>
            </a:r>
          </a:p>
          <a:p>
            <a:r>
              <a:rPr lang="en-US" dirty="0"/>
              <a:t>Requires four hyperparameters: Number of filters K, </a:t>
            </a:r>
          </a:p>
          <a:p>
            <a:pPr marL="0" indent="0">
              <a:buNone/>
            </a:pPr>
            <a:r>
              <a:rPr lang="en-US" dirty="0"/>
              <a:t>their spatial extent F, the stride S, the amount of zero padding P </a:t>
            </a:r>
          </a:p>
          <a:p>
            <a:r>
              <a:rPr lang="en-US" dirty="0"/>
              <a:t>Produces a volume of size W2×H2×D2 </a:t>
            </a:r>
          </a:p>
          <a:p>
            <a:pPr marL="0" indent="0">
              <a:buNone/>
            </a:pPr>
            <a:r>
              <a:rPr lang="en-US" dirty="0"/>
              <a:t>– W2=(W1−F+2P)/S+1  ;   H2=(H1−F+2P)/S+1 ;      D2=K </a:t>
            </a:r>
          </a:p>
          <a:p>
            <a:r>
              <a:rPr lang="en-US" dirty="0"/>
              <a:t>With parameter sharing, it introduces F⋅F⋅D1 weights per filter, for a total of (F⋅F⋅D1)⋅K weights and K biases. </a:t>
            </a:r>
          </a:p>
          <a:p>
            <a:r>
              <a:rPr lang="en-US" dirty="0"/>
              <a:t>In the output volume, the d-</a:t>
            </a:r>
            <a:r>
              <a:rPr lang="en-US" dirty="0" err="1"/>
              <a:t>th</a:t>
            </a:r>
            <a:r>
              <a:rPr lang="en-US" dirty="0"/>
              <a:t> depth slice (of size W2×H2) is the result of performing a valid convolution of the d-</a:t>
            </a:r>
            <a:r>
              <a:rPr lang="en-US" dirty="0" err="1"/>
              <a:t>th</a:t>
            </a:r>
            <a:r>
              <a:rPr lang="en-US" dirty="0"/>
              <a:t> filter over the input volume with a stride of S, and then offset by d-</a:t>
            </a:r>
            <a:r>
              <a:rPr lang="en-US" dirty="0" err="1"/>
              <a:t>th</a:t>
            </a:r>
            <a:r>
              <a:rPr lang="en-US" dirty="0"/>
              <a:t> bias.</a:t>
            </a:r>
            <a:endParaRPr lang="en-IN" dirty="0"/>
          </a:p>
        </p:txBody>
      </p:sp>
      <p:sp>
        <p:nvSpPr>
          <p:cNvPr id="4" name="Date Placeholder 3">
            <a:extLst>
              <a:ext uri="{FF2B5EF4-FFF2-40B4-BE49-F238E27FC236}">
                <a16:creationId xmlns:a16="http://schemas.microsoft.com/office/drawing/2014/main" id="{A66DD6BA-4916-478A-BEF9-BBD9ED5AA453}"/>
              </a:ext>
            </a:extLst>
          </p:cNvPr>
          <p:cNvSpPr>
            <a:spLocks noGrp="1"/>
          </p:cNvSpPr>
          <p:nvPr>
            <p:ph type="dt" sz="half" idx="10"/>
          </p:nvPr>
        </p:nvSpPr>
        <p:spPr/>
        <p:txBody>
          <a:bodyPr/>
          <a:lstStyle/>
          <a:p>
            <a:fld id="{4AFF1884-60C3-441C-BDB9-EB1118076936}" type="datetime1">
              <a:rPr lang="en-US" smtClean="0"/>
              <a:t>4/29/2022</a:t>
            </a:fld>
            <a:endParaRPr lang="en-US" dirty="0"/>
          </a:p>
        </p:txBody>
      </p:sp>
      <p:sp>
        <p:nvSpPr>
          <p:cNvPr id="5" name="Slide Number Placeholder 4">
            <a:extLst>
              <a:ext uri="{FF2B5EF4-FFF2-40B4-BE49-F238E27FC236}">
                <a16:creationId xmlns:a16="http://schemas.microsoft.com/office/drawing/2014/main" id="{79E49FA4-3CCA-4F89-9FD1-87A16EE1138B}"/>
              </a:ext>
            </a:extLst>
          </p:cNvPr>
          <p:cNvSpPr>
            <a:spLocks noGrp="1"/>
          </p:cNvSpPr>
          <p:nvPr>
            <p:ph type="sldNum" sz="quarter" idx="12"/>
          </p:nvPr>
        </p:nvSpPr>
        <p:spPr/>
        <p:txBody>
          <a:bodyPr/>
          <a:lstStyle/>
          <a:p>
            <a:fld id="{28FE0516-50B9-46E1-A8D9-1B5778713E50}" type="slidenum">
              <a:rPr lang="en-US" smtClean="0"/>
              <a:t>93</a:t>
            </a:fld>
            <a:endParaRPr lang="en-US" dirty="0"/>
          </a:p>
        </p:txBody>
      </p:sp>
    </p:spTree>
    <p:extLst>
      <p:ext uri="{BB962C8B-B14F-4D97-AF65-F5344CB8AC3E}">
        <p14:creationId xmlns:p14="http://schemas.microsoft.com/office/powerpoint/2010/main" val="42804274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35141</TotalTime>
  <Words>4084</Words>
  <Application>Microsoft Office PowerPoint</Application>
  <PresentationFormat>On-screen Show (4:3)</PresentationFormat>
  <Paragraphs>1340</Paragraphs>
  <Slides>93</Slides>
  <Notes>11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93</vt:i4>
      </vt:variant>
    </vt:vector>
  </HeadingPairs>
  <TitlesOfParts>
    <vt:vector size="106" baseType="lpstr">
      <vt:lpstr>Arial</vt:lpstr>
      <vt:lpstr>Calibri</vt:lpstr>
      <vt:lpstr>Calibri Light</vt:lpstr>
      <vt:lpstr>Cambria Math</vt:lpstr>
      <vt:lpstr>Carlito</vt:lpstr>
      <vt:lpstr>charter</vt:lpstr>
      <vt:lpstr>medium-content-sans-serif-font</vt:lpstr>
      <vt:lpstr>Tahoma</vt:lpstr>
      <vt:lpstr>Times New Roman</vt:lpstr>
      <vt:lpstr>Wingdings</vt:lpstr>
      <vt:lpstr>Office Theme</vt:lpstr>
      <vt:lpstr>Equation</vt:lpstr>
      <vt:lpstr>Acrobat Document</vt:lpstr>
      <vt:lpstr>       </vt:lpstr>
      <vt:lpstr>Outline</vt:lpstr>
      <vt:lpstr>PowerPoint Presentation</vt:lpstr>
      <vt:lpstr>PowerPoint Presentation</vt:lpstr>
      <vt:lpstr>PowerPoint Presentation</vt:lpstr>
      <vt:lpstr>PowerPoint Presentation</vt:lpstr>
      <vt:lpstr>PowerPoint Presentation</vt:lpstr>
      <vt:lpstr>Multilayer Perceptron (MLP) </vt:lpstr>
      <vt:lpstr>Universal Function Approximator</vt:lpstr>
      <vt:lpstr>Handwritten Character Recognition </vt:lpstr>
      <vt:lpstr>Shallow vs Deep</vt:lpstr>
      <vt:lpstr>Deep Architecture</vt:lpstr>
      <vt:lpstr>    Deep Learning</vt:lpstr>
      <vt:lpstr>PowerPoint Presentation</vt:lpstr>
      <vt:lpstr>New way to train multi-layer NNs…</vt:lpstr>
      <vt:lpstr>New way to train multi-layer NNs…</vt:lpstr>
      <vt:lpstr>New way to train multi-layer NNs…</vt:lpstr>
      <vt:lpstr>New way to train multi-layer NNs…</vt:lpstr>
      <vt:lpstr>New way to train multi-layer NNs…</vt:lpstr>
      <vt:lpstr>New way to train multi-layer NNs…</vt:lpstr>
      <vt:lpstr>New way to train multi-layer NNs…</vt:lpstr>
      <vt:lpstr>Autoencoder</vt:lpstr>
      <vt:lpstr>Autoencoder</vt:lpstr>
      <vt:lpstr>Autoencoder</vt:lpstr>
      <vt:lpstr>What is Deep Learning</vt:lpstr>
      <vt:lpstr>Disadvantages of Neural Networks</vt:lpstr>
      <vt:lpstr>Building Blocks</vt:lpstr>
      <vt:lpstr>Learning by Composition? – A Face Recognition Analogy</vt:lpstr>
      <vt:lpstr>Feature detectors</vt:lpstr>
      <vt:lpstr> </vt:lpstr>
      <vt:lpstr> </vt:lpstr>
      <vt:lpstr> </vt:lpstr>
      <vt:lpstr> </vt:lpstr>
      <vt:lpstr>Edge Operators</vt:lpstr>
      <vt:lpstr>PowerPoint Presentation</vt:lpstr>
      <vt:lpstr>PowerPoint Presentation</vt:lpstr>
      <vt:lpstr>Sobel Edges</vt:lpstr>
      <vt:lpstr>Convolutional Neural Network (CNN)</vt:lpstr>
      <vt:lpstr>Convolution</vt:lpstr>
      <vt:lpstr>Convolution</vt:lpstr>
      <vt:lpstr>Convolution</vt:lpstr>
      <vt:lpstr>Convolution</vt:lpstr>
      <vt:lpstr>Multiple Convolutions</vt:lpstr>
      <vt:lpstr>Convolution</vt:lpstr>
      <vt:lpstr>PowerPoint Presentation</vt:lpstr>
      <vt:lpstr>PowerPoint Presentation</vt:lpstr>
      <vt:lpstr>Convolutions: More detail</vt:lpstr>
      <vt:lpstr>Convolutions: More detail</vt:lpstr>
      <vt:lpstr>Convolutions: More detail</vt:lpstr>
      <vt:lpstr>Spatial arrangement</vt:lpstr>
      <vt:lpstr>Spatial arrangement</vt:lpstr>
      <vt:lpstr>Max Pooling</vt:lpstr>
      <vt:lpstr>Why Pooling?</vt:lpstr>
      <vt:lpstr>Why Pooling?</vt:lpstr>
      <vt:lpstr>Pooling Layer</vt:lpstr>
      <vt:lpstr>General Pooling Layer</vt:lpstr>
      <vt:lpstr>Convolutional Neural Network (CNN) [LeCun 1998]</vt:lpstr>
      <vt:lpstr>Softmax Layer and loss function</vt:lpstr>
      <vt:lpstr>A CNN compresses a fully connected network in two ways</vt:lpstr>
      <vt:lpstr>Going deep</vt:lpstr>
      <vt:lpstr>Convolutional Neural Network (CNN)</vt:lpstr>
      <vt:lpstr>Problem of Fitting</vt:lpstr>
      <vt:lpstr>Regularization</vt:lpstr>
      <vt:lpstr>Data fitting problem</vt:lpstr>
      <vt:lpstr>Which is better?</vt:lpstr>
      <vt:lpstr>Regularization</vt:lpstr>
      <vt:lpstr>Regularization</vt:lpstr>
      <vt:lpstr>Both can describe the data…</vt:lpstr>
      <vt:lpstr>Regularization: Dropout</vt:lpstr>
      <vt:lpstr>Regularization</vt:lpstr>
      <vt:lpstr>Regularization: Dropout</vt:lpstr>
      <vt:lpstr>Regularization: Dropout</vt:lpstr>
      <vt:lpstr>Many forms of ‘regularization’</vt:lpstr>
      <vt:lpstr>Comparison of CNN Architectures</vt:lpstr>
      <vt:lpstr>Comparison of CNN Architectures</vt:lpstr>
      <vt:lpstr>Legend</vt:lpstr>
      <vt:lpstr>LeNet5 (1998)</vt:lpstr>
      <vt:lpstr>AlexNet (2012)</vt:lpstr>
      <vt:lpstr>AlexNet (2012)</vt:lpstr>
      <vt:lpstr>VGG-16 (2014)</vt:lpstr>
      <vt:lpstr>VGG-16 (2014)</vt:lpstr>
      <vt:lpstr>Inception-v1 (2014)</vt:lpstr>
      <vt:lpstr>Inception-v1 (2014)</vt:lpstr>
      <vt:lpstr>ResNet50 (2015)</vt:lpstr>
      <vt:lpstr>ResNet50 (2015)</vt:lpstr>
      <vt:lpstr>ResNet50 (2015)</vt:lpstr>
      <vt:lpstr>CNN applications</vt:lpstr>
      <vt:lpstr>Challenges</vt:lpstr>
      <vt:lpstr>Challenges</vt:lpstr>
      <vt:lpstr>References</vt:lpstr>
      <vt:lpstr>Thanks</vt:lpstr>
      <vt:lpstr>Parameter sharing</vt:lpstr>
      <vt:lpstr>Summary of convolution layer</vt:lpstr>
    </vt:vector>
  </TitlesOfParts>
  <Company>Massachusetts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6.S093 Visual Recognition through Machine Learning Competition</dc:title>
  <dc:creator>Aditya Khosla</dc:creator>
  <cp:lastModifiedBy>R K Agrawal</cp:lastModifiedBy>
  <cp:revision>164</cp:revision>
  <dcterms:created xsi:type="dcterms:W3CDTF">2014-01-17T13:30:42Z</dcterms:created>
  <dcterms:modified xsi:type="dcterms:W3CDTF">2022-04-30T17:26:19Z</dcterms:modified>
</cp:coreProperties>
</file>